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6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5BB63-A8F2-41F0-A291-EE1B55A564B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12831069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D5BB63-A8F2-41F0-A291-EE1B55A564B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365306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D5BB63-A8F2-41F0-A291-EE1B55A564B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27501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D5BB63-A8F2-41F0-A291-EE1B55A564B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62AA-A3BC-4907-8C0D-9C49FB5808C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0762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D5BB63-A8F2-41F0-A291-EE1B55A564B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191084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ED5BB63-A8F2-41F0-A291-EE1B55A564BE}" type="datetimeFigureOut">
              <a:rPr lang="en-US" smtClean="0"/>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117393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ED5BB63-A8F2-41F0-A291-EE1B55A564BE}" type="datetimeFigureOut">
              <a:rPr lang="en-US" smtClean="0"/>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320224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5BB63-A8F2-41F0-A291-EE1B55A564B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27909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5BB63-A8F2-41F0-A291-EE1B55A564B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39802955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5BB63-A8F2-41F0-A291-EE1B55A564B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216955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5BB63-A8F2-41F0-A291-EE1B55A564B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25177924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D5BB63-A8F2-41F0-A291-EE1B55A564B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318826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D5BB63-A8F2-41F0-A291-EE1B55A564BE}" type="datetimeFigureOut">
              <a:rPr lang="en-US" smtClean="0"/>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82797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D5BB63-A8F2-41F0-A291-EE1B55A564BE}" type="datetimeFigureOut">
              <a:rPr lang="en-US" smtClean="0"/>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284006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5BB63-A8F2-41F0-A291-EE1B55A564BE}" type="datetimeFigureOut">
              <a:rPr lang="en-US" smtClean="0"/>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10450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5BB63-A8F2-41F0-A291-EE1B55A564B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287770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5BB63-A8F2-41F0-A291-EE1B55A564B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62AA-A3BC-4907-8C0D-9C49FB5808C1}" type="slidenum">
              <a:rPr lang="en-US" smtClean="0"/>
              <a:t>‹#›</a:t>
            </a:fld>
            <a:endParaRPr lang="en-US"/>
          </a:p>
        </p:txBody>
      </p:sp>
    </p:spTree>
    <p:extLst>
      <p:ext uri="{BB962C8B-B14F-4D97-AF65-F5344CB8AC3E}">
        <p14:creationId xmlns:p14="http://schemas.microsoft.com/office/powerpoint/2010/main" val="406184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ED5BB63-A8F2-41F0-A291-EE1B55A564BE}" type="datetimeFigureOut">
              <a:rPr lang="en-US" smtClean="0"/>
              <a:t>3/5/2017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5C962AA-A3BC-4907-8C0D-9C49FB5808C1}" type="slidenum">
              <a:rPr lang="en-US" smtClean="0"/>
              <a:t>‹#›</a:t>
            </a:fld>
            <a:endParaRPr lang="en-US"/>
          </a:p>
        </p:txBody>
      </p:sp>
    </p:spTree>
    <p:extLst>
      <p:ext uri="{BB962C8B-B14F-4D97-AF65-F5344CB8AC3E}">
        <p14:creationId xmlns:p14="http://schemas.microsoft.com/office/powerpoint/2010/main" val="128418322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Adaptation Test Practice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544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lstStyle/>
          <a:p>
            <a:r>
              <a:rPr lang="en-US" dirty="0" smtClean="0"/>
              <a:t>Barn Swallows</a:t>
            </a:r>
            <a:endParaRPr lang="en-US" dirty="0"/>
          </a:p>
        </p:txBody>
      </p:sp>
      <p:sp>
        <p:nvSpPr>
          <p:cNvPr id="3" name="Content Placeholder 2"/>
          <p:cNvSpPr>
            <a:spLocks noGrp="1"/>
          </p:cNvSpPr>
          <p:nvPr>
            <p:ph idx="1"/>
          </p:nvPr>
        </p:nvSpPr>
        <p:spPr>
          <a:xfrm>
            <a:off x="913795" y="970450"/>
            <a:ext cx="10353762" cy="4058751"/>
          </a:xfrm>
        </p:spPr>
        <p:txBody>
          <a:bodyPr>
            <a:noAutofit/>
          </a:bodyPr>
          <a:lstStyle/>
          <a:p>
            <a:r>
              <a:rPr lang="en-US" sz="2800" dirty="0" smtClean="0"/>
              <a:t>The outermost tail feather of the male barn swallow is longer than that of the female barn swallow. The long tail feather helps the male attract females, but it also requires the males to use extra energy to fly.</a:t>
            </a:r>
          </a:p>
          <a:p>
            <a:r>
              <a:rPr lang="en-US" sz="2800" dirty="0" smtClean="0"/>
              <a:t>1. The long tail feather trait is maintained in the barn swallow population because, compared to males with a shorter tail  feather males with a longer tail feather are more likely to:</a:t>
            </a:r>
          </a:p>
          <a:p>
            <a:pPr lvl="1"/>
            <a:r>
              <a:rPr lang="en-US" sz="2400" dirty="0" smtClean="0"/>
              <a:t>A) Build a large nest.</a:t>
            </a:r>
          </a:p>
          <a:p>
            <a:pPr lvl="1"/>
            <a:r>
              <a:rPr lang="en-US" sz="2400" dirty="0" smtClean="0"/>
              <a:t>B) Migrate each winter.</a:t>
            </a:r>
          </a:p>
          <a:p>
            <a:pPr lvl="1"/>
            <a:r>
              <a:rPr lang="en-US" sz="2400" dirty="0" smtClean="0"/>
              <a:t>C) Produce offspring</a:t>
            </a:r>
          </a:p>
          <a:p>
            <a:pPr lvl="1"/>
            <a:r>
              <a:rPr lang="en-US" sz="2400" dirty="0" smtClean="0"/>
              <a:t>D) Escape from predators.</a:t>
            </a:r>
            <a:endParaRPr lang="en-US" sz="2400" dirty="0"/>
          </a:p>
        </p:txBody>
      </p:sp>
    </p:spTree>
    <p:extLst>
      <p:ext uri="{BB962C8B-B14F-4D97-AF65-F5344CB8AC3E}">
        <p14:creationId xmlns:p14="http://schemas.microsoft.com/office/powerpoint/2010/main" val="111892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718310" y="86678"/>
            <a:ext cx="9143441" cy="6771322"/>
          </a:xfrm>
          <a:prstGeom prst="rect">
            <a:avLst/>
          </a:prstGeom>
        </p:spPr>
      </p:pic>
    </p:spTree>
    <p:extLst>
      <p:ext uri="{BB962C8B-B14F-4D97-AF65-F5344CB8AC3E}">
        <p14:creationId xmlns:p14="http://schemas.microsoft.com/office/powerpoint/2010/main" val="74286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 following adaptations would be MOST useful for desert plants?</a:t>
            </a:r>
            <a:endParaRPr lang="en-US" dirty="0"/>
          </a:p>
        </p:txBody>
      </p:sp>
      <p:sp>
        <p:nvSpPr>
          <p:cNvPr id="3" name="Content Placeholder 2"/>
          <p:cNvSpPr>
            <a:spLocks noGrp="1"/>
          </p:cNvSpPr>
          <p:nvPr>
            <p:ph idx="1"/>
          </p:nvPr>
        </p:nvSpPr>
        <p:spPr/>
        <p:txBody>
          <a:bodyPr/>
          <a:lstStyle/>
          <a:p>
            <a:r>
              <a:rPr lang="en-US" dirty="0" smtClean="0"/>
              <a:t>A) Deep roots</a:t>
            </a:r>
          </a:p>
          <a:p>
            <a:r>
              <a:rPr lang="en-US" dirty="0" smtClean="0"/>
              <a:t>B) Broad leaves</a:t>
            </a:r>
          </a:p>
          <a:p>
            <a:r>
              <a:rPr lang="en-US" dirty="0" smtClean="0"/>
              <a:t>C) Waxy Skin</a:t>
            </a:r>
          </a:p>
          <a:p>
            <a:r>
              <a:rPr lang="en-US" dirty="0" smtClean="0"/>
              <a:t>D) Spines</a:t>
            </a:r>
            <a:endParaRPr lang="en-US" dirty="0"/>
          </a:p>
        </p:txBody>
      </p:sp>
    </p:spTree>
    <p:extLst>
      <p:ext uri="{BB962C8B-B14F-4D97-AF65-F5344CB8AC3E}">
        <p14:creationId xmlns:p14="http://schemas.microsoft.com/office/powerpoint/2010/main" val="3408988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rotWithShape="1">
          <a:blip r:embed="rId2"/>
          <a:srcRect l="39320" t="34333" r="43870" b="12423"/>
          <a:stretch/>
        </p:blipFill>
        <p:spPr>
          <a:xfrm>
            <a:off x="1" y="1208763"/>
            <a:ext cx="5196839" cy="5649237"/>
          </a:xfrm>
          <a:prstGeom prst="rect">
            <a:avLst/>
          </a:prstGeom>
        </p:spPr>
      </p:pic>
      <p:pic>
        <p:nvPicPr>
          <p:cNvPr id="4" name="Picture 3"/>
          <p:cNvPicPr>
            <a:picLocks noChangeAspect="1"/>
          </p:cNvPicPr>
          <p:nvPr/>
        </p:nvPicPr>
        <p:blipFill rotWithShape="1">
          <a:blip r:embed="rId3"/>
          <a:srcRect l="30538" t="49599" r="12699" b="40465"/>
          <a:stretch/>
        </p:blipFill>
        <p:spPr>
          <a:xfrm>
            <a:off x="1" y="1"/>
            <a:ext cx="12192000" cy="1199848"/>
          </a:xfrm>
          <a:prstGeom prst="rect">
            <a:avLst/>
          </a:prstGeom>
        </p:spPr>
      </p:pic>
      <p:pic>
        <p:nvPicPr>
          <p:cNvPr id="6" name="Picture 5"/>
          <p:cNvPicPr>
            <a:picLocks noChangeAspect="1"/>
          </p:cNvPicPr>
          <p:nvPr/>
        </p:nvPicPr>
        <p:blipFill rotWithShape="1">
          <a:blip r:embed="rId4"/>
          <a:srcRect l="36953" t="34771" r="46945" b="13964"/>
          <a:stretch/>
        </p:blipFill>
        <p:spPr>
          <a:xfrm>
            <a:off x="5196840" y="1208763"/>
            <a:ext cx="6984512" cy="5646877"/>
          </a:xfrm>
          <a:prstGeom prst="rect">
            <a:avLst/>
          </a:prstGeom>
        </p:spPr>
      </p:pic>
      <p:sp>
        <p:nvSpPr>
          <p:cNvPr id="7" name="Rectangle 6"/>
          <p:cNvSpPr/>
          <p:nvPr/>
        </p:nvSpPr>
        <p:spPr>
          <a:xfrm>
            <a:off x="1" y="3851031"/>
            <a:ext cx="12181351" cy="3341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133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57537" cy="1987062"/>
          </a:xfrm>
        </p:spPr>
        <p:txBody>
          <a:bodyPr>
            <a:noAutofit/>
          </a:bodyPr>
          <a:lstStyle/>
          <a:p>
            <a:r>
              <a:rPr lang="en-US" sz="2800" dirty="0" smtClean="0"/>
              <a:t>Dutch elm disease is a fungal infection of elm trees that usually results in death. The disease has killed millions of North American elm trees that were not resistant to the fungus. Scientists have bred resistant elms by crossing North American species with Asian species that show resistance. </a:t>
            </a:r>
            <a:endParaRPr lang="en-US" sz="2800" dirty="0"/>
          </a:p>
        </p:txBody>
      </p:sp>
      <p:sp>
        <p:nvSpPr>
          <p:cNvPr id="3" name="Content Placeholder 2"/>
          <p:cNvSpPr>
            <a:spLocks noGrp="1"/>
          </p:cNvSpPr>
          <p:nvPr>
            <p:ph idx="1"/>
          </p:nvPr>
        </p:nvSpPr>
        <p:spPr>
          <a:xfrm>
            <a:off x="0" y="1268104"/>
            <a:ext cx="11957538" cy="4747846"/>
          </a:xfrm>
        </p:spPr>
        <p:txBody>
          <a:bodyPr>
            <a:noAutofit/>
          </a:bodyPr>
          <a:lstStyle/>
          <a:p>
            <a:endParaRPr lang="en-US" sz="3200" b="1" dirty="0" smtClean="0"/>
          </a:p>
          <a:p>
            <a:pPr lvl="1"/>
            <a:r>
              <a:rPr lang="en-US" sz="2800" b="1" dirty="0" smtClean="0"/>
              <a:t>Which of the following best describes how natural selection would promote resistant elm populations once the resistance genes from the Asian species were successfully introduced?</a:t>
            </a:r>
          </a:p>
          <a:p>
            <a:pPr lvl="2"/>
            <a:r>
              <a:rPr lang="en-US" sz="2400" b="1" dirty="0" smtClean="0"/>
              <a:t>A) After encountering elms with resistance genes, fungi would avoid elms and begin to attach other tree species. </a:t>
            </a:r>
          </a:p>
          <a:p>
            <a:pPr lvl="2"/>
            <a:r>
              <a:rPr lang="en-US" sz="2400" b="1" dirty="0" smtClean="0"/>
              <a:t>B) By reproducing with each other, elm trees with resistance genes would create super-resistant elms with twice the number of resistance genes.</a:t>
            </a:r>
          </a:p>
          <a:p>
            <a:pPr lvl="2"/>
            <a:r>
              <a:rPr lang="en-US" sz="2400" b="1" dirty="0" smtClean="0"/>
              <a:t>C) Resistance would spread to all of the mature elms in a population from a few trees that acquired the resistance genes. </a:t>
            </a:r>
          </a:p>
          <a:p>
            <a:pPr lvl="2"/>
            <a:r>
              <a:rPr lang="en-US" sz="2400" b="1" dirty="0" smtClean="0"/>
              <a:t>D) Elm trees with resistance would survive and would pass on resistance to offspring, while trees without resistance would be killed by the fungus.</a:t>
            </a:r>
            <a:endParaRPr lang="en-US" sz="2400" b="1" dirty="0"/>
          </a:p>
        </p:txBody>
      </p:sp>
    </p:spTree>
    <p:extLst>
      <p:ext uri="{BB962C8B-B14F-4D97-AF65-F5344CB8AC3E}">
        <p14:creationId xmlns:p14="http://schemas.microsoft.com/office/powerpoint/2010/main" val="639341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25</TotalTime>
  <Words>307</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Calisto MT</vt:lpstr>
      <vt:lpstr>Trebuchet MS</vt:lpstr>
      <vt:lpstr>Wingdings 2</vt:lpstr>
      <vt:lpstr>Slate</vt:lpstr>
      <vt:lpstr>Adaptation Test Practice</vt:lpstr>
      <vt:lpstr>Barn Swallows</vt:lpstr>
      <vt:lpstr>PowerPoint Presentation</vt:lpstr>
      <vt:lpstr>Which of the following adaptations would be MOST useful for desert plants?</vt:lpstr>
      <vt:lpstr>PowerPoint Presentation</vt:lpstr>
      <vt:lpstr>Dutch elm disease is a fungal infection of elm trees that usually results in death. The disease has killed millions of North American elm trees that were not resistant to the fungus. Scientists have bred resistant elms by crossing North American species with Asian species that show resistance.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Test Practice</dc:title>
  <dc:creator>Kyle Mckinney</dc:creator>
  <cp:lastModifiedBy>Kyle Mckinney</cp:lastModifiedBy>
  <cp:revision>3</cp:revision>
  <dcterms:created xsi:type="dcterms:W3CDTF">2017-03-05T19:56:23Z</dcterms:created>
  <dcterms:modified xsi:type="dcterms:W3CDTF">2017-03-05T20:22:17Z</dcterms:modified>
</cp:coreProperties>
</file>