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9" r:id="rId4"/>
    <p:sldId id="258" r:id="rId5"/>
    <p:sldId id="260" r:id="rId6"/>
    <p:sldId id="283" r:id="rId7"/>
    <p:sldId id="263" r:id="rId8"/>
    <p:sldId id="265" r:id="rId9"/>
    <p:sldId id="266" r:id="rId10"/>
    <p:sldId id="269" r:id="rId11"/>
    <p:sldId id="270" r:id="rId12"/>
    <p:sldId id="271" r:id="rId13"/>
    <p:sldId id="272" r:id="rId14"/>
    <p:sldId id="267" r:id="rId15"/>
    <p:sldId id="273" r:id="rId16"/>
    <p:sldId id="274" r:id="rId17"/>
    <p:sldId id="276" r:id="rId18"/>
    <p:sldId id="278" r:id="rId19"/>
    <p:sldId id="279" r:id="rId20"/>
    <p:sldId id="268" r:id="rId21"/>
    <p:sldId id="275" r:id="rId22"/>
    <p:sldId id="314" r:id="rId23"/>
    <p:sldId id="311" r:id="rId24"/>
    <p:sldId id="280" r:id="rId25"/>
    <p:sldId id="285" r:id="rId26"/>
    <p:sldId id="284" r:id="rId27"/>
    <p:sldId id="282" r:id="rId28"/>
    <p:sldId id="289" r:id="rId29"/>
    <p:sldId id="290" r:id="rId30"/>
    <p:sldId id="291" r:id="rId31"/>
    <p:sldId id="286" r:id="rId32"/>
    <p:sldId id="288" r:id="rId33"/>
    <p:sldId id="281" r:id="rId34"/>
    <p:sldId id="292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EA341E6B-F704-9840-A381-014321D57C20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7E29BE-44EE-914D-8A4D-AAACCB6529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527" y="1123950"/>
            <a:ext cx="7974756" cy="1347524"/>
          </a:xfrm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Animal Reproduction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sz="4000" dirty="0" smtClean="0">
                <a:latin typeface="Cooper Black"/>
                <a:cs typeface="Cooper Black"/>
              </a:rPr>
              <a:t>Chapter 3 section 1</a:t>
            </a:r>
            <a:endParaRPr lang="en-US" sz="4000" dirty="0">
              <a:latin typeface="Cooper Black"/>
              <a:cs typeface="Coop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Cooper Black"/>
              <a:cs typeface="Cooper Black"/>
            </a:endParaRPr>
          </a:p>
        </p:txBody>
      </p:sp>
      <p:pic>
        <p:nvPicPr>
          <p:cNvPr id="4" name="Picture 3" descr="an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7" y="2685595"/>
            <a:ext cx="5136444" cy="34395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-1128889" y="2935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8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Budding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hydrabud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5" r="-20055"/>
          <a:stretch>
            <a:fillRect/>
          </a:stretch>
        </p:blipFill>
        <p:spPr>
          <a:xfrm>
            <a:off x="450628" y="1829710"/>
            <a:ext cx="8362557" cy="4476417"/>
          </a:xfrm>
        </p:spPr>
      </p:pic>
    </p:spTree>
    <p:extLst>
      <p:ext uri="{BB962C8B-B14F-4D97-AF65-F5344CB8AC3E}">
        <p14:creationId xmlns:p14="http://schemas.microsoft.com/office/powerpoint/2010/main" val="69806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Budding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hydrabud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99" r="-37699"/>
          <a:stretch>
            <a:fillRect/>
          </a:stretch>
        </p:blipFill>
        <p:spPr>
          <a:xfrm>
            <a:off x="-1066266" y="2133601"/>
            <a:ext cx="7345363" cy="3931920"/>
          </a:xfr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59" y="2133601"/>
            <a:ext cx="3565002" cy="385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7423" y="1724628"/>
            <a:ext cx="25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6997" y="1805651"/>
            <a:ext cx="255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6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Budding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6" name="Picture 8" descr="modbud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078" y="2604305"/>
            <a:ext cx="2164466" cy="32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Yeast Budding</a:t>
            </a:r>
            <a:endParaRPr lang="en-US" dirty="0"/>
          </a:p>
        </p:txBody>
      </p:sp>
      <p:pic>
        <p:nvPicPr>
          <p:cNvPr id="5" name="Picture 4" descr="hydrabud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391" y="2611415"/>
            <a:ext cx="4259450" cy="333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7136" y="1766421"/>
            <a:ext cx="24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6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Budding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budding po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93" r="-185693"/>
          <a:stretch>
            <a:fillRect/>
          </a:stretch>
        </p:blipFill>
        <p:spPr>
          <a:xfrm>
            <a:off x="900112" y="2147903"/>
            <a:ext cx="7345363" cy="3931920"/>
          </a:xfrm>
        </p:spPr>
      </p:pic>
      <p:pic>
        <p:nvPicPr>
          <p:cNvPr id="5" name="Picture 4" descr="budding on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6" y="1778571"/>
            <a:ext cx="3165923" cy="4423998"/>
          </a:xfrm>
          <a:prstGeom prst="rect">
            <a:avLst/>
          </a:prstGeom>
        </p:spPr>
      </p:pic>
      <p:pic>
        <p:nvPicPr>
          <p:cNvPr id="6" name="Picture 5" descr="budding garli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9" y="2758847"/>
            <a:ext cx="32385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1220" y="1778571"/>
            <a:ext cx="152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Potato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8835" y="2349661"/>
            <a:ext cx="210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6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oper Black"/>
                <a:cs typeface="Cooper Black"/>
              </a:rPr>
              <a:t>Fragmentation</a:t>
            </a:r>
            <a:endParaRPr lang="en-US" u="sng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fragmentation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76" b="-42876"/>
          <a:stretch>
            <a:fillRect/>
          </a:stretch>
        </p:blipFill>
        <p:spPr>
          <a:xfrm>
            <a:off x="276448" y="1461037"/>
            <a:ext cx="4557565" cy="50193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43255" y="2147888"/>
            <a:ext cx="3782548" cy="3927475"/>
          </a:xfrm>
        </p:spPr>
        <p:txBody>
          <a:bodyPr>
            <a:normAutofit/>
          </a:bodyPr>
          <a:lstStyle/>
          <a:p>
            <a:endParaRPr lang="en-US" sz="2400" u="sng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69368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Fragmentation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7" name="Content Placeholder 6" descr="fragmentation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4" r="-10714"/>
          <a:stretch>
            <a:fillRect/>
          </a:stretch>
        </p:blipFill>
        <p:spPr>
          <a:xfrm>
            <a:off x="464284" y="1884329"/>
            <a:ext cx="8246865" cy="4414488"/>
          </a:xfrm>
        </p:spPr>
      </p:pic>
    </p:spTree>
    <p:extLst>
      <p:ext uri="{BB962C8B-B14F-4D97-AF65-F5344CB8AC3E}">
        <p14:creationId xmlns:p14="http://schemas.microsoft.com/office/powerpoint/2010/main" val="152849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Fragmentation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fragmentation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2" r="-11462"/>
          <a:stretch>
            <a:fillRect/>
          </a:stretch>
        </p:blipFill>
        <p:spPr>
          <a:xfrm>
            <a:off x="436974" y="1829710"/>
            <a:ext cx="8376212" cy="4483726"/>
          </a:xfrm>
        </p:spPr>
      </p:pic>
    </p:spTree>
    <p:extLst>
      <p:ext uri="{BB962C8B-B14F-4D97-AF65-F5344CB8AC3E}">
        <p14:creationId xmlns:p14="http://schemas.microsoft.com/office/powerpoint/2010/main" val="1165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Fragmentation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seasta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65" r="-19965"/>
          <a:stretch>
            <a:fillRect/>
          </a:stretch>
        </p:blipFill>
        <p:spPr>
          <a:xfrm rot="5400000">
            <a:off x="-725289" y="2294260"/>
            <a:ext cx="6406785" cy="3429506"/>
          </a:xfrm>
        </p:spPr>
      </p:pic>
      <p:pic>
        <p:nvPicPr>
          <p:cNvPr id="6" name="Picture 5" descr="starfish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4830" y="2078534"/>
            <a:ext cx="4400582" cy="38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Fragmentation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seastar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3" r="-11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79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Fragmentation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seastar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8" r="-12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79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Animal Reproduction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6007" y="2147888"/>
            <a:ext cx="3823215" cy="3927475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Cooper Black"/>
                <a:cs typeface="Cooper Black"/>
              </a:rPr>
              <a:t>For a species to survive, some members of the species must reproduce</a:t>
            </a:r>
            <a:r>
              <a:rPr lang="en-US" sz="2400" dirty="0" smtClean="0">
                <a:latin typeface="Cooper Black"/>
                <a:cs typeface="Cooper Black"/>
              </a:rPr>
              <a:t>.</a:t>
            </a:r>
            <a:endParaRPr lang="en-US" sz="2400" dirty="0">
              <a:latin typeface="Cooper Black"/>
              <a:cs typeface="Cooper Black"/>
            </a:endParaRPr>
          </a:p>
        </p:txBody>
      </p:sp>
      <p:pic>
        <p:nvPicPr>
          <p:cNvPr id="7" name="Content Placeholder 6" descr="mom and bab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3413"/>
          <a:stretch>
            <a:fillRect/>
          </a:stretch>
        </p:blipFill>
        <p:spPr>
          <a:xfrm>
            <a:off x="4346222" y="1815316"/>
            <a:ext cx="4066256" cy="4478240"/>
          </a:xfrm>
        </p:spPr>
      </p:pic>
    </p:spTree>
    <p:extLst>
      <p:ext uri="{BB962C8B-B14F-4D97-AF65-F5344CB8AC3E}">
        <p14:creationId xmlns:p14="http://schemas.microsoft.com/office/powerpoint/2010/main" val="185460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oper Black"/>
                <a:cs typeface="Cooper Black"/>
              </a:rPr>
              <a:t>Regeneration</a:t>
            </a:r>
            <a:endParaRPr lang="en-US" u="sng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regeneration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42" b="-34642"/>
          <a:stretch>
            <a:fillRect/>
          </a:stretch>
        </p:blipFill>
        <p:spPr>
          <a:xfrm>
            <a:off x="388106" y="1584008"/>
            <a:ext cx="4459562" cy="491139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38843" y="2147888"/>
            <a:ext cx="3768893" cy="3927475"/>
          </a:xfrm>
        </p:spPr>
        <p:txBody>
          <a:bodyPr>
            <a:normAutofit/>
          </a:bodyPr>
          <a:lstStyle/>
          <a:p>
            <a:endParaRPr lang="en-US" sz="2400" u="sng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69368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Regeneration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7" name="Content Placeholder 6" descr="regeneration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62" r="-29262"/>
          <a:stretch>
            <a:fillRect/>
          </a:stretch>
        </p:blipFill>
        <p:spPr>
          <a:xfrm>
            <a:off x="505250" y="1788743"/>
            <a:ext cx="8154882" cy="4365250"/>
          </a:xfrm>
        </p:spPr>
      </p:pic>
    </p:spTree>
    <p:extLst>
      <p:ext uri="{BB962C8B-B14F-4D97-AF65-F5344CB8AC3E}">
        <p14:creationId xmlns:p14="http://schemas.microsoft.com/office/powerpoint/2010/main" val="276182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96444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147888"/>
            <a:ext cx="3898479" cy="36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Happens 2 ways</a:t>
            </a:r>
          </a:p>
          <a:p>
            <a:pPr lvl="1"/>
            <a:r>
              <a:rPr lang="en-US" u="sng" dirty="0" smtClean="0"/>
              <a:t>Internally (inside)</a:t>
            </a:r>
          </a:p>
          <a:p>
            <a:pPr lvl="2"/>
            <a:r>
              <a:rPr lang="en-US" u="sng" dirty="0" smtClean="0"/>
              <a:t>The egg is fertilized by sperm inside the female</a:t>
            </a:r>
          </a:p>
          <a:p>
            <a:pPr lvl="3"/>
            <a:r>
              <a:rPr lang="en-US" dirty="0" smtClean="0"/>
              <a:t>Mammals, birds, reptiles, insects, spiders</a:t>
            </a:r>
          </a:p>
          <a:p>
            <a:pPr lvl="1"/>
            <a:r>
              <a:rPr lang="en-US" u="sng" dirty="0" smtClean="0"/>
              <a:t>Externally (outside)</a:t>
            </a:r>
          </a:p>
          <a:p>
            <a:pPr lvl="2"/>
            <a:r>
              <a:rPr lang="en-US" u="sng" dirty="0" smtClean="0"/>
              <a:t>The egg is fertilized by sperm outside the female</a:t>
            </a:r>
          </a:p>
          <a:p>
            <a:pPr lvl="2"/>
            <a:r>
              <a:rPr lang="en-US" u="sng" dirty="0" smtClean="0"/>
              <a:t>The female lays the eggs and then the male fertilizes them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Fish and some amphibians</a:t>
            </a:r>
          </a:p>
          <a:p>
            <a:pPr lvl="3"/>
            <a:r>
              <a:rPr lang="en-US" dirty="0" smtClean="0"/>
              <a:t>Plants and fungi (pollen and spores)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209800" cy="15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6444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2098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69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oper Black"/>
                <a:cs typeface="Cooper Black"/>
              </a:rPr>
              <a:t>Fertilization</a:t>
            </a:r>
            <a:endParaRPr lang="en-US" u="sng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629" y="1706820"/>
            <a:ext cx="4205864" cy="4642548"/>
          </a:xfrm>
        </p:spPr>
        <p:txBody>
          <a:bodyPr>
            <a:normAutofit/>
          </a:bodyPr>
          <a:lstStyle/>
          <a:p>
            <a:endParaRPr lang="en-US" sz="2400" u="sng" dirty="0">
              <a:latin typeface="Cooper Black"/>
              <a:cs typeface="Cooper Black"/>
            </a:endParaRPr>
          </a:p>
        </p:txBody>
      </p:sp>
      <p:pic>
        <p:nvPicPr>
          <p:cNvPr id="6" name="Content Placeholder 5" descr="fertilizatio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3" r="-8733"/>
          <a:stretch>
            <a:fillRect/>
          </a:stretch>
        </p:blipFill>
        <p:spPr>
          <a:xfrm>
            <a:off x="4339583" y="1775095"/>
            <a:ext cx="4488617" cy="4368544"/>
          </a:xfrm>
        </p:spPr>
      </p:pic>
    </p:spTree>
    <p:extLst>
      <p:ext uri="{BB962C8B-B14F-4D97-AF65-F5344CB8AC3E}">
        <p14:creationId xmlns:p14="http://schemas.microsoft.com/office/powerpoint/2010/main" val="190685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5" name="Content Placeholder 4" descr="fertilization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1" b="-27791"/>
          <a:stretch>
            <a:fillRect/>
          </a:stretch>
        </p:blipFill>
        <p:spPr>
          <a:xfrm>
            <a:off x="388106" y="1584008"/>
            <a:ext cx="4078165" cy="4491355"/>
          </a:xfrm>
        </p:spPr>
      </p:pic>
      <p:pic>
        <p:nvPicPr>
          <p:cNvPr id="6" name="Content Placeholder 5" descr="fertilization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9" b="-31259"/>
          <a:stretch>
            <a:fillRect/>
          </a:stretch>
        </p:blipFill>
        <p:spPr>
          <a:xfrm>
            <a:off x="4548940" y="1556622"/>
            <a:ext cx="4177424" cy="4600671"/>
          </a:xfrm>
        </p:spPr>
      </p:pic>
    </p:spTree>
    <p:extLst>
      <p:ext uri="{BB962C8B-B14F-4D97-AF65-F5344CB8AC3E}">
        <p14:creationId xmlns:p14="http://schemas.microsoft.com/office/powerpoint/2010/main" val="2486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7" name="Content Placeholder 6" descr="fertilization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28" r="-30928"/>
          <a:stretch>
            <a:fillRect/>
          </a:stretch>
        </p:blipFill>
        <p:spPr>
          <a:xfrm>
            <a:off x="153842" y="1734128"/>
            <a:ext cx="8640238" cy="4625057"/>
          </a:xfrm>
        </p:spPr>
      </p:pic>
    </p:spTree>
    <p:extLst>
      <p:ext uri="{BB962C8B-B14F-4D97-AF65-F5344CB8AC3E}">
        <p14:creationId xmlns:p14="http://schemas.microsoft.com/office/powerpoint/2010/main" val="163289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oper Black"/>
                <a:cs typeface="Cooper Black"/>
              </a:rPr>
              <a:t>External Fertilization</a:t>
            </a:r>
            <a:endParaRPr lang="en-US" u="sng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973" y="2147888"/>
            <a:ext cx="3209020" cy="3927475"/>
          </a:xfrm>
        </p:spPr>
        <p:txBody>
          <a:bodyPr>
            <a:normAutofit/>
          </a:bodyPr>
          <a:lstStyle/>
          <a:p>
            <a:endParaRPr lang="en-US" sz="2800" dirty="0">
              <a:latin typeface="Cooper Black"/>
              <a:cs typeface="Cooper Black"/>
            </a:endParaRPr>
          </a:p>
        </p:txBody>
      </p:sp>
      <p:pic>
        <p:nvPicPr>
          <p:cNvPr id="6" name="Content Placeholder 5" descr="externa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r="8344"/>
          <a:stretch>
            <a:fillRect/>
          </a:stretch>
        </p:blipFill>
        <p:spPr>
          <a:xfrm>
            <a:off x="3632351" y="1730481"/>
            <a:ext cx="4752765" cy="4577010"/>
          </a:xfrm>
        </p:spPr>
      </p:pic>
    </p:spTree>
    <p:extLst>
      <p:ext uri="{BB962C8B-B14F-4D97-AF65-F5344CB8AC3E}">
        <p14:creationId xmlns:p14="http://schemas.microsoft.com/office/powerpoint/2010/main" val="253067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External 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external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3" r="-13283"/>
          <a:stretch>
            <a:fillRect/>
          </a:stretch>
        </p:blipFill>
        <p:spPr>
          <a:xfrm>
            <a:off x="306895" y="1816056"/>
            <a:ext cx="8473529" cy="4535819"/>
          </a:xfrm>
        </p:spPr>
      </p:pic>
    </p:spTree>
    <p:extLst>
      <p:ext uri="{BB962C8B-B14F-4D97-AF65-F5344CB8AC3E}">
        <p14:creationId xmlns:p14="http://schemas.microsoft.com/office/powerpoint/2010/main" val="38239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External 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external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0" r="-7650"/>
          <a:stretch>
            <a:fillRect/>
          </a:stretch>
        </p:blipFill>
        <p:spPr>
          <a:xfrm>
            <a:off x="153842" y="1734128"/>
            <a:ext cx="8585617" cy="4595819"/>
          </a:xfrm>
        </p:spPr>
      </p:pic>
    </p:spTree>
    <p:extLst>
      <p:ext uri="{BB962C8B-B14F-4D97-AF65-F5344CB8AC3E}">
        <p14:creationId xmlns:p14="http://schemas.microsoft.com/office/powerpoint/2010/main" val="38239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/>
                <a:cs typeface="Cooper Black"/>
              </a:rPr>
              <a:t>Animal Reproduction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6007" y="2147888"/>
            <a:ext cx="3454817" cy="39274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But…how does an animal find a mate if they are “glued” to one spot?</a:t>
            </a:r>
            <a:endParaRPr lang="en-US" sz="2400" dirty="0">
              <a:latin typeface="Cooper Black"/>
              <a:cs typeface="Cooper Black"/>
            </a:endParaRPr>
          </a:p>
        </p:txBody>
      </p:sp>
      <p:pic>
        <p:nvPicPr>
          <p:cNvPr id="2" name="Content Placeholder 1" descr="cora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39" b="-23139"/>
          <a:stretch>
            <a:fillRect/>
          </a:stretch>
        </p:blipFill>
        <p:spPr>
          <a:xfrm>
            <a:off x="4030454" y="1467556"/>
            <a:ext cx="4605545" cy="5072168"/>
          </a:xfrm>
        </p:spPr>
      </p:pic>
    </p:spTree>
    <p:extLst>
      <p:ext uri="{BB962C8B-B14F-4D97-AF65-F5344CB8AC3E}">
        <p14:creationId xmlns:p14="http://schemas.microsoft.com/office/powerpoint/2010/main" val="166704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External 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external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1" r="-12271"/>
          <a:stretch>
            <a:fillRect/>
          </a:stretch>
        </p:blipFill>
        <p:spPr>
          <a:xfrm>
            <a:off x="332402" y="1829710"/>
            <a:ext cx="8338780" cy="4463689"/>
          </a:xfrm>
        </p:spPr>
      </p:pic>
    </p:spTree>
    <p:extLst>
      <p:ext uri="{BB962C8B-B14F-4D97-AF65-F5344CB8AC3E}">
        <p14:creationId xmlns:p14="http://schemas.microsoft.com/office/powerpoint/2010/main" val="38239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External 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4" name="Content Placeholder 3" descr="external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99" r="-25099"/>
          <a:stretch>
            <a:fillRect/>
          </a:stretch>
        </p:blipFill>
        <p:spPr>
          <a:xfrm>
            <a:off x="518906" y="1884328"/>
            <a:ext cx="8192244" cy="4385249"/>
          </a:xfrm>
        </p:spPr>
      </p:pic>
    </p:spTree>
    <p:extLst>
      <p:ext uri="{BB962C8B-B14F-4D97-AF65-F5344CB8AC3E}">
        <p14:creationId xmlns:p14="http://schemas.microsoft.com/office/powerpoint/2010/main" val="37143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External 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3" name="Content Placeholder 2" descr="external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4" r="-19744"/>
          <a:stretch>
            <a:fillRect/>
          </a:stretch>
        </p:blipFill>
        <p:spPr>
          <a:xfrm>
            <a:off x="230368" y="1775092"/>
            <a:ext cx="8522746" cy="4562164"/>
          </a:xfrm>
        </p:spPr>
      </p:pic>
    </p:spTree>
    <p:extLst>
      <p:ext uri="{BB962C8B-B14F-4D97-AF65-F5344CB8AC3E}">
        <p14:creationId xmlns:p14="http://schemas.microsoft.com/office/powerpoint/2010/main" val="38239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oper Black"/>
                <a:cs typeface="Cooper Black"/>
              </a:rPr>
              <a:t>Internal Fertilization</a:t>
            </a:r>
            <a:endParaRPr lang="en-US" u="sng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696" y="2147888"/>
            <a:ext cx="4097575" cy="3927475"/>
          </a:xfrm>
        </p:spPr>
        <p:txBody>
          <a:bodyPr>
            <a:normAutofit/>
          </a:bodyPr>
          <a:lstStyle/>
          <a:p>
            <a:endParaRPr lang="en-US" sz="2800" dirty="0">
              <a:latin typeface="Cooper Black"/>
              <a:cs typeface="Cooper Black"/>
            </a:endParaRPr>
          </a:p>
        </p:txBody>
      </p:sp>
      <p:pic>
        <p:nvPicPr>
          <p:cNvPr id="6" name="Content Placeholder 5" descr="internal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3" r="-2253"/>
          <a:stretch>
            <a:fillRect/>
          </a:stretch>
        </p:blipFill>
        <p:spPr>
          <a:xfrm>
            <a:off x="4404598" y="1911638"/>
            <a:ext cx="4293316" cy="4163725"/>
          </a:xfrm>
        </p:spPr>
      </p:pic>
    </p:spTree>
    <p:extLst>
      <p:ext uri="{BB962C8B-B14F-4D97-AF65-F5344CB8AC3E}">
        <p14:creationId xmlns:p14="http://schemas.microsoft.com/office/powerpoint/2010/main" val="253067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Internal Fertilization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6" name="Content Placeholder 5" descr="interna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07" r="-43407"/>
          <a:stretch>
            <a:fillRect/>
          </a:stretch>
        </p:blipFill>
        <p:spPr>
          <a:xfrm>
            <a:off x="340242" y="1302992"/>
            <a:ext cx="4724500" cy="252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nternal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29" y="3712172"/>
            <a:ext cx="2717800" cy="2870200"/>
          </a:xfrm>
          <a:prstGeom prst="rect">
            <a:avLst/>
          </a:prstGeom>
        </p:spPr>
      </p:pic>
      <p:pic>
        <p:nvPicPr>
          <p:cNvPr id="8" name="Picture 7" descr="internal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3831983"/>
            <a:ext cx="374650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nternal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75" y="1302992"/>
            <a:ext cx="3289300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40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Which is Better?</a:t>
            </a:r>
            <a:br>
              <a:rPr lang="en-US" altLang="en-US" sz="4000" smtClean="0"/>
            </a:br>
            <a:r>
              <a:rPr lang="en-US" altLang="en-US" sz="2400" b="0" i="1" smtClean="0">
                <a:latin typeface="Century Schoolbook" pitchFamily="18" charset="0"/>
              </a:rPr>
              <a:t>It depends!</a:t>
            </a:r>
            <a:endParaRPr lang="en-CA" altLang="en-US" sz="2400" b="0" i="1" smtClean="0">
              <a:latin typeface="Century Schoolbook" pitchFamily="18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u="sng" dirty="0" smtClean="0"/>
              <a:t>Asexual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does not require special cells or a lot of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can produce offspring quickly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in a stable environment creates large, thriving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limited ability to adapt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face massive die-off if environment changes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No parenting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2672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u="sng" dirty="0" smtClean="0"/>
              <a:t>Sexual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lots of variation within a species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able to live in a variety of environmental settings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able to adapt to changes in the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Usually involves parenting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needs time &amp;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produce small populations</a:t>
            </a:r>
            <a:endParaRPr lang="en-CA" altLang="en-US" sz="2000" dirty="0" smtClean="0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4572000" y="1219200"/>
            <a:ext cx="0" cy="5562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/>
                <a:cs typeface="Cooper Black"/>
              </a:rPr>
              <a:t>Animal Reproduction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6007" y="2147888"/>
            <a:ext cx="3454817" cy="39274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Over time, animals develop methods of reproduction that suit their environment.</a:t>
            </a:r>
            <a:endParaRPr lang="en-US" sz="2400" dirty="0">
              <a:latin typeface="Cooper Black"/>
              <a:cs typeface="Cooper Black"/>
            </a:endParaRPr>
          </a:p>
        </p:txBody>
      </p:sp>
      <p:pic>
        <p:nvPicPr>
          <p:cNvPr id="7" name="Content Placeholder 6" descr="enviro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21" b="-23421"/>
          <a:stretch>
            <a:fillRect/>
          </a:stretch>
        </p:blipFill>
        <p:spPr>
          <a:xfrm>
            <a:off x="3951110" y="1380174"/>
            <a:ext cx="4713111" cy="5190632"/>
          </a:xfrm>
        </p:spPr>
      </p:pic>
    </p:spTree>
    <p:extLst>
      <p:ext uri="{BB962C8B-B14F-4D97-AF65-F5344CB8AC3E}">
        <p14:creationId xmlns:p14="http://schemas.microsoft.com/office/powerpoint/2010/main" val="166704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6" y="244158"/>
            <a:ext cx="8643871" cy="1339850"/>
          </a:xfrm>
        </p:spPr>
        <p:txBody>
          <a:bodyPr>
            <a:normAutofit fontScale="90000"/>
          </a:bodyPr>
          <a:lstStyle/>
          <a:p>
            <a:r>
              <a:rPr lang="en-US" sz="4200" u="sng" dirty="0" smtClean="0">
                <a:latin typeface="Cooper Black"/>
                <a:cs typeface="Cooper Black"/>
              </a:rPr>
              <a:t>2 Types of Animal Reproduction</a:t>
            </a:r>
            <a:endParaRPr lang="en-US" sz="4200" u="sng" dirty="0">
              <a:latin typeface="Cooper Black"/>
              <a:cs typeface="Cooper Blac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Asexual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pic>
        <p:nvPicPr>
          <p:cNvPr id="9" name="Content Placeholder 8" descr="starfish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1" b="-15141"/>
          <a:stretch>
            <a:fillRect/>
          </a:stretch>
        </p:blipFill>
        <p:spPr>
          <a:xfrm>
            <a:off x="342488" y="2231849"/>
            <a:ext cx="4150139" cy="40551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pic>
        <p:nvPicPr>
          <p:cNvPr id="12" name="Content Placeholder 11" descr="penguin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6" r="-9006"/>
          <a:stretch>
            <a:fillRect/>
          </a:stretch>
        </p:blipFill>
        <p:spPr>
          <a:xfrm>
            <a:off x="4818539" y="2520245"/>
            <a:ext cx="3746137" cy="3660421"/>
          </a:xfrm>
        </p:spPr>
      </p:pic>
    </p:spTree>
    <p:extLst>
      <p:ext uri="{BB962C8B-B14F-4D97-AF65-F5344CB8AC3E}">
        <p14:creationId xmlns:p14="http://schemas.microsoft.com/office/powerpoint/2010/main" val="166704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9" y="244158"/>
            <a:ext cx="8575594" cy="1339850"/>
          </a:xfrm>
        </p:spPr>
        <p:txBody>
          <a:bodyPr>
            <a:normAutofit/>
          </a:bodyPr>
          <a:lstStyle/>
          <a:p>
            <a:r>
              <a:rPr lang="en-US" sz="4200" u="sng" dirty="0" smtClean="0">
                <a:latin typeface="Cooper Black"/>
                <a:cs typeface="Cooper Black"/>
              </a:rPr>
              <a:t>Definitions</a:t>
            </a:r>
            <a:endParaRPr lang="en-US" sz="42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Asexual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418" y="2590801"/>
            <a:ext cx="4233175" cy="3484562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Cooper Black"/>
                <a:cs typeface="Cooper Black"/>
              </a:rPr>
              <a:t>Reproduction that does not involve the union of sex cells in which a single parent produce identical offspring</a:t>
            </a:r>
          </a:p>
          <a:p>
            <a:endParaRPr lang="en-US" sz="2400" u="sng" dirty="0">
              <a:latin typeface="Cooper Black"/>
              <a:cs typeface="Cooper Black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2" y="2590801"/>
            <a:ext cx="4246831" cy="3484562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Cooper Black"/>
                <a:cs typeface="Cooper Black"/>
              </a:rPr>
              <a:t>Reproduction in which sex cells from two parents unite to produce offspring that share traits from both parents</a:t>
            </a:r>
          </a:p>
        </p:txBody>
      </p:sp>
    </p:spTree>
    <p:extLst>
      <p:ext uri="{BB962C8B-B14F-4D97-AF65-F5344CB8AC3E}">
        <p14:creationId xmlns:p14="http://schemas.microsoft.com/office/powerpoint/2010/main" val="302798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9" y="244158"/>
            <a:ext cx="8575594" cy="1339850"/>
          </a:xfrm>
        </p:spPr>
        <p:txBody>
          <a:bodyPr>
            <a:normAutofit/>
          </a:bodyPr>
          <a:lstStyle/>
          <a:p>
            <a:r>
              <a:rPr lang="en-US" sz="4200" u="sng" dirty="0" smtClean="0">
                <a:latin typeface="Cooper Black"/>
                <a:cs typeface="Cooper Black"/>
              </a:rPr>
              <a:t>Facts</a:t>
            </a:r>
            <a:endParaRPr lang="en-US" sz="42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Asexual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418" y="2590801"/>
            <a:ext cx="4233175" cy="3484562"/>
          </a:xfrm>
        </p:spPr>
        <p:txBody>
          <a:bodyPr/>
          <a:lstStyle/>
          <a:p>
            <a:r>
              <a:rPr lang="en-US" sz="2400" u="sng" dirty="0">
                <a:latin typeface="Cooper Black"/>
                <a:cs typeface="Cooper Black"/>
              </a:rPr>
              <a:t>S</a:t>
            </a:r>
            <a:r>
              <a:rPr lang="en-US" sz="2400" u="sng" dirty="0" smtClean="0">
                <a:latin typeface="Cooper Black"/>
                <a:cs typeface="Cooper Black"/>
              </a:rPr>
              <a:t>ingle </a:t>
            </a:r>
            <a:r>
              <a:rPr lang="en-US" sz="2400" u="sng" dirty="0">
                <a:latin typeface="Cooper Black"/>
                <a:cs typeface="Cooper Black"/>
              </a:rPr>
              <a:t>parent</a:t>
            </a:r>
          </a:p>
          <a:p>
            <a:r>
              <a:rPr lang="en-US" sz="2400" u="sng" dirty="0">
                <a:latin typeface="Cooper Black"/>
                <a:cs typeface="Cooper Black"/>
              </a:rPr>
              <a:t>O</a:t>
            </a:r>
            <a:r>
              <a:rPr lang="en-US" sz="2400" u="sng" dirty="0" smtClean="0">
                <a:latin typeface="Cooper Black"/>
                <a:cs typeface="Cooper Black"/>
              </a:rPr>
              <a:t>ffspring </a:t>
            </a:r>
            <a:r>
              <a:rPr lang="en-US" sz="2400" u="sng" dirty="0">
                <a:latin typeface="Cooper Black"/>
                <a:cs typeface="Cooper Black"/>
              </a:rPr>
              <a:t>identical to </a:t>
            </a:r>
            <a:r>
              <a:rPr lang="en-US" sz="2400" u="sng" dirty="0" smtClean="0">
                <a:latin typeface="Cooper Black"/>
                <a:cs typeface="Cooper Black"/>
              </a:rPr>
              <a:t>parent</a:t>
            </a:r>
          </a:p>
          <a:p>
            <a:r>
              <a:rPr lang="en-US" sz="2400" u="sng" dirty="0" smtClean="0">
                <a:latin typeface="Cooper Black"/>
                <a:cs typeface="Cooper Black"/>
              </a:rPr>
              <a:t>Can </a:t>
            </a:r>
            <a:r>
              <a:rPr lang="en-US" sz="2400" u="sng" dirty="0">
                <a:latin typeface="Cooper Black"/>
                <a:cs typeface="Cooper Black"/>
              </a:rPr>
              <a:t>produce many offspring in short amount of time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2" y="2590801"/>
            <a:ext cx="4246831" cy="3484562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Cooper Black"/>
                <a:cs typeface="Cooper Black"/>
              </a:rPr>
              <a:t>Two parents</a:t>
            </a:r>
          </a:p>
          <a:p>
            <a:r>
              <a:rPr lang="en-US" sz="2400" u="sng" dirty="0" smtClean="0">
                <a:latin typeface="Cooper Black"/>
                <a:cs typeface="Cooper Black"/>
              </a:rPr>
              <a:t>Offspring are a variation of parents</a:t>
            </a:r>
          </a:p>
          <a:p>
            <a:r>
              <a:rPr lang="en-US" sz="2400" u="sng" dirty="0" smtClean="0">
                <a:latin typeface="Cooper Black"/>
                <a:cs typeface="Cooper Black"/>
              </a:rPr>
              <a:t>Fewer offspring in a longer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321102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19" y="244158"/>
            <a:ext cx="8575594" cy="1339850"/>
          </a:xfrm>
        </p:spPr>
        <p:txBody>
          <a:bodyPr>
            <a:normAutofit/>
          </a:bodyPr>
          <a:lstStyle/>
          <a:p>
            <a:r>
              <a:rPr lang="en-US" sz="4200" u="sng" dirty="0" smtClean="0">
                <a:latin typeface="Cooper Black"/>
                <a:cs typeface="Cooper Black"/>
              </a:rPr>
              <a:t>Patterns</a:t>
            </a:r>
            <a:endParaRPr lang="en-US" sz="42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Asexual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418" y="2590800"/>
            <a:ext cx="4233175" cy="3759199"/>
          </a:xfrm>
        </p:spPr>
        <p:txBody>
          <a:bodyPr/>
          <a:lstStyle/>
          <a:p>
            <a:r>
              <a:rPr lang="en-US" sz="2400" u="sng" dirty="0" smtClean="0">
                <a:latin typeface="Cooper Black"/>
                <a:cs typeface="Cooper Black"/>
              </a:rPr>
              <a:t>Budding</a:t>
            </a:r>
          </a:p>
          <a:p>
            <a:pPr marL="0" indent="0">
              <a:buNone/>
            </a:pPr>
            <a:endParaRPr lang="en-US" sz="2400" u="sng" dirty="0" smtClean="0">
              <a:latin typeface="Cooper Black"/>
              <a:cs typeface="Cooper Black"/>
            </a:endParaRPr>
          </a:p>
          <a:p>
            <a:endParaRPr lang="en-US" sz="2400" u="sng" dirty="0" smtClean="0">
              <a:latin typeface="Cooper Black"/>
              <a:cs typeface="Cooper Black"/>
            </a:endParaRPr>
          </a:p>
          <a:p>
            <a:r>
              <a:rPr lang="en-US" sz="2400" u="sng" dirty="0" smtClean="0">
                <a:latin typeface="Cooper Black"/>
                <a:cs typeface="Cooper Black"/>
              </a:rPr>
              <a:t>Fragmentation</a:t>
            </a:r>
          </a:p>
          <a:p>
            <a:endParaRPr lang="en-US" sz="2400" u="sng" dirty="0">
              <a:latin typeface="Cooper Black"/>
              <a:cs typeface="Cooper Black"/>
            </a:endParaRPr>
          </a:p>
          <a:p>
            <a:r>
              <a:rPr lang="en-US" sz="2200" u="sng" dirty="0" smtClean="0">
                <a:latin typeface="Cooper Black"/>
                <a:cs typeface="Cooper Black"/>
              </a:rPr>
              <a:t>Regeneration</a:t>
            </a:r>
          </a:p>
          <a:p>
            <a:endParaRPr lang="en-US" sz="2400" u="sng" dirty="0">
              <a:latin typeface="Cooper Black"/>
              <a:cs typeface="Cooper Black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u="sng" dirty="0" smtClean="0">
                <a:latin typeface="Cooper Black"/>
                <a:cs typeface="Cooper Black"/>
              </a:rPr>
              <a:t>Sexual</a:t>
            </a:r>
            <a:endParaRPr lang="en-US" sz="3600" u="sng" dirty="0">
              <a:latin typeface="Cooper Black"/>
              <a:cs typeface="Coope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2" y="2590801"/>
            <a:ext cx="4246831" cy="3759198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Cooper Black"/>
                <a:cs typeface="Cooper Black"/>
              </a:rPr>
              <a:t>Fertilization</a:t>
            </a:r>
          </a:p>
          <a:p>
            <a:pPr lvl="1"/>
            <a:r>
              <a:rPr lang="en-US" sz="2200" u="sng" dirty="0" smtClean="0">
                <a:latin typeface="Cooper Black"/>
                <a:cs typeface="Cooper Black"/>
              </a:rPr>
              <a:t>Internal</a:t>
            </a:r>
          </a:p>
          <a:p>
            <a:pPr lvl="1"/>
            <a:endParaRPr lang="en-US" sz="2200" u="sng" dirty="0" smtClean="0">
              <a:latin typeface="Cooper Black"/>
              <a:cs typeface="Cooper Black"/>
            </a:endParaRPr>
          </a:p>
          <a:p>
            <a:pPr lvl="1"/>
            <a:endParaRPr lang="en-US" sz="2200" u="sng" dirty="0">
              <a:latin typeface="Cooper Black"/>
              <a:cs typeface="Cooper Black"/>
            </a:endParaRPr>
          </a:p>
          <a:p>
            <a:pPr lvl="1"/>
            <a:r>
              <a:rPr lang="en-US" sz="2200" u="sng" dirty="0" smtClean="0">
                <a:latin typeface="Cooper Black"/>
                <a:cs typeface="Cooper Black"/>
              </a:rPr>
              <a:t>External</a:t>
            </a:r>
          </a:p>
        </p:txBody>
      </p:sp>
      <p:pic>
        <p:nvPicPr>
          <p:cNvPr id="10" name="Picture 9" descr="hydrabud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710825"/>
            <a:ext cx="2000172" cy="1564840"/>
          </a:xfrm>
          <a:prstGeom prst="rect">
            <a:avLst/>
          </a:prstGeom>
        </p:spPr>
      </p:pic>
      <p:pic>
        <p:nvPicPr>
          <p:cNvPr id="11" name="Picture 10" descr="fragmentation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735" y="4743030"/>
            <a:ext cx="2199160" cy="1429454"/>
          </a:xfrm>
          <a:prstGeom prst="rect">
            <a:avLst/>
          </a:prstGeom>
        </p:spPr>
      </p:pic>
      <p:pic>
        <p:nvPicPr>
          <p:cNvPr id="12" name="Picture 11" descr="extern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69" y="4723550"/>
            <a:ext cx="2342320" cy="1748933"/>
          </a:xfrm>
          <a:prstGeom prst="rect">
            <a:avLst/>
          </a:prstGeom>
        </p:spPr>
      </p:pic>
      <p:pic>
        <p:nvPicPr>
          <p:cNvPr id="13" name="Picture 12" descr="inter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27" y="3132667"/>
            <a:ext cx="2185786" cy="13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oper Black"/>
                <a:cs typeface="Cooper Black"/>
              </a:rPr>
              <a:t>Budding</a:t>
            </a:r>
            <a:endParaRPr lang="en-US" u="sng" dirty="0">
              <a:latin typeface="Cooper Black"/>
              <a:cs typeface="Cooper Black"/>
            </a:endParaRPr>
          </a:p>
        </p:txBody>
      </p:sp>
      <p:pic>
        <p:nvPicPr>
          <p:cNvPr id="4" name="Picture Placeholder 3" descr="hydrabud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297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1884330"/>
            <a:ext cx="4022983" cy="4191034"/>
          </a:xfrm>
        </p:spPr>
        <p:txBody>
          <a:bodyPr>
            <a:normAutofit/>
          </a:bodyPr>
          <a:lstStyle/>
          <a:p>
            <a:endParaRPr lang="en-US" sz="2400" u="sng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1545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1551</TotalTime>
  <Words>331</Words>
  <Application>Microsoft Macintosh PowerPoint</Application>
  <PresentationFormat>On-screen Show (4:3)</PresentationFormat>
  <Paragraphs>99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Capital</vt:lpstr>
      <vt:lpstr>Animal Reproduction Chapter 3 section 1</vt:lpstr>
      <vt:lpstr>Animal Reproduction</vt:lpstr>
      <vt:lpstr>Animal Reproduction</vt:lpstr>
      <vt:lpstr>Animal Reproduction</vt:lpstr>
      <vt:lpstr>2 Types of Animal Reproduction</vt:lpstr>
      <vt:lpstr>Definitions</vt:lpstr>
      <vt:lpstr>Facts</vt:lpstr>
      <vt:lpstr>Patterns</vt:lpstr>
      <vt:lpstr>Budding</vt:lpstr>
      <vt:lpstr>Budding</vt:lpstr>
      <vt:lpstr>Budding</vt:lpstr>
      <vt:lpstr>Budding</vt:lpstr>
      <vt:lpstr>Budding</vt:lpstr>
      <vt:lpstr>Fragmentation</vt:lpstr>
      <vt:lpstr>Fragmentation</vt:lpstr>
      <vt:lpstr>Fragmentation</vt:lpstr>
      <vt:lpstr>Fragmentation</vt:lpstr>
      <vt:lpstr>Fragmentation</vt:lpstr>
      <vt:lpstr>Fragmentation</vt:lpstr>
      <vt:lpstr>Regeneration</vt:lpstr>
      <vt:lpstr>Regeneration</vt:lpstr>
      <vt:lpstr>Binary Fission</vt:lpstr>
      <vt:lpstr>Sexual Reproduction</vt:lpstr>
      <vt:lpstr>Fertilization</vt:lpstr>
      <vt:lpstr>Fertilization</vt:lpstr>
      <vt:lpstr>Fertilization</vt:lpstr>
      <vt:lpstr>External Fertilization</vt:lpstr>
      <vt:lpstr>External Fertilization</vt:lpstr>
      <vt:lpstr>External Fertilization</vt:lpstr>
      <vt:lpstr>External Fertilization</vt:lpstr>
      <vt:lpstr>External Fertilization</vt:lpstr>
      <vt:lpstr>External Fertilization</vt:lpstr>
      <vt:lpstr>Internal Fertilization</vt:lpstr>
      <vt:lpstr>Internal Fertilization</vt:lpstr>
      <vt:lpstr>Which is Better? It depends!</vt:lpstr>
    </vt:vector>
  </TitlesOfParts>
  <Company>CMCSS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Reproduction Chapter 3 section 1</dc:title>
  <dc:creator>CMCSS CMCSS</dc:creator>
  <cp:lastModifiedBy>Teacher</cp:lastModifiedBy>
  <cp:revision>46</cp:revision>
  <dcterms:created xsi:type="dcterms:W3CDTF">2013-02-21T00:46:47Z</dcterms:created>
  <dcterms:modified xsi:type="dcterms:W3CDTF">2016-02-29T18:46:15Z</dcterms:modified>
</cp:coreProperties>
</file>