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88" r:id="rId6"/>
    <p:sldId id="281" r:id="rId7"/>
    <p:sldId id="283" r:id="rId8"/>
    <p:sldId id="282" r:id="rId9"/>
    <p:sldId id="284" r:id="rId10"/>
    <p:sldId id="285" r:id="rId11"/>
    <p:sldId id="286" r:id="rId12"/>
    <p:sldId id="287" r:id="rId13"/>
    <p:sldId id="299" r:id="rId14"/>
    <p:sldId id="298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3AFD08-FE71-B549-93F6-66DFB049B969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00C4E0E-3C8B-5247-BBF4-C8D56CEFE2B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14400"/>
            <a:ext cx="9144000" cy="4007257"/>
          </a:xfrm>
        </p:spPr>
        <p:txBody>
          <a:bodyPr>
            <a:noAutofit/>
          </a:bodyPr>
          <a:lstStyle/>
          <a:p>
            <a:r>
              <a:rPr lang="en-US" sz="2200" u="sng" dirty="0" smtClean="0"/>
              <a:t>1.Adaptation = A characteristic that helps an organism survive and reproduce in its environment.</a:t>
            </a:r>
          </a:p>
          <a:p>
            <a:endParaRPr lang="en-US" sz="2200" u="sng" dirty="0" smtClean="0"/>
          </a:p>
          <a:p>
            <a:r>
              <a:rPr lang="en-US" sz="2200" u="sng" dirty="0" smtClean="0"/>
              <a:t>2.Species = A group of organisms that are closely related, and can mate with one another to produce fertile offspring.</a:t>
            </a:r>
          </a:p>
          <a:p>
            <a:endParaRPr lang="en-US" sz="2200" u="sng" dirty="0" smtClean="0"/>
          </a:p>
          <a:p>
            <a:r>
              <a:rPr lang="en-US" sz="2200" u="sng" dirty="0" smtClean="0"/>
              <a:t>3.Population = Groups of individuals of the same species, living in the same place.</a:t>
            </a:r>
          </a:p>
          <a:p>
            <a:endParaRPr lang="en-US" sz="2200" u="sng" dirty="0" smtClean="0"/>
          </a:p>
          <a:p>
            <a:r>
              <a:rPr lang="en-US" sz="2200" u="sng" dirty="0" smtClean="0"/>
              <a:t>4. Biodiversity –  the variety of life in an ecosystem or habitat. </a:t>
            </a:r>
          </a:p>
        </p:txBody>
      </p:sp>
    </p:spTree>
    <p:extLst>
      <p:ext uri="{BB962C8B-B14F-4D97-AF65-F5344CB8AC3E}">
        <p14:creationId xmlns:p14="http://schemas.microsoft.com/office/powerpoint/2010/main" val="5626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ug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5" r="-16555"/>
          <a:stretch>
            <a:fillRect/>
          </a:stretch>
        </p:blipFill>
        <p:spPr>
          <a:xfrm rot="5400000">
            <a:off x="426183" y="373868"/>
            <a:ext cx="3712466" cy="4024970"/>
          </a:xfrm>
        </p:spPr>
      </p:pic>
      <p:pic>
        <p:nvPicPr>
          <p:cNvPr id="6" name="Content Placeholder 5" descr="bugs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00" b="-37000"/>
          <a:stretch>
            <a:fillRect/>
          </a:stretch>
        </p:blipFill>
        <p:spPr>
          <a:xfrm>
            <a:off x="129708" y="3009418"/>
            <a:ext cx="4165193" cy="430578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Insecticide resistance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96" y="1342662"/>
            <a:ext cx="3958541" cy="356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1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9242" y="1097279"/>
            <a:ext cx="4328763" cy="390028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Survival of individuals does not guarantee survival of the species. An individual can survive but not reproduce.</a:t>
            </a:r>
          </a:p>
          <a:p>
            <a:r>
              <a:rPr lang="en-US" sz="2200" u="sng" dirty="0" smtClean="0"/>
              <a:t>Female birds prefer colorful males, so the colorful males will reproduce.</a:t>
            </a:r>
          </a:p>
          <a:p>
            <a:r>
              <a:rPr lang="en-US" sz="2200" u="sng" dirty="0" smtClean="0"/>
              <a:t>Their offspring will also be colorful. </a:t>
            </a:r>
            <a:endParaRPr lang="en-US" sz="2200" u="sng" dirty="0"/>
          </a:p>
        </p:txBody>
      </p:sp>
      <p:pic>
        <p:nvPicPr>
          <p:cNvPr id="5" name="Content Placeholder 4" descr="birds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00" b="-37000"/>
          <a:stretch>
            <a:fillRect/>
          </a:stretch>
        </p:blipFill>
        <p:spPr>
          <a:xfrm>
            <a:off x="4547246" y="234871"/>
            <a:ext cx="4510918" cy="523266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Competition for mates </a:t>
            </a:r>
            <a:r>
              <a:rPr lang="en-US" dirty="0" smtClean="0"/>
              <a:t>(EX. Birds)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ird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36" b="-37136"/>
          <a:stretch>
            <a:fillRect/>
          </a:stretch>
        </p:blipFill>
        <p:spPr>
          <a:xfrm>
            <a:off x="163865" y="496589"/>
            <a:ext cx="4186208" cy="4856001"/>
          </a:xfrm>
        </p:spPr>
      </p:pic>
      <p:pic>
        <p:nvPicPr>
          <p:cNvPr id="6" name="Content Placeholder 5" descr="bird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71" b="-53571"/>
          <a:stretch>
            <a:fillRect/>
          </a:stretch>
        </p:blipFill>
        <p:spPr>
          <a:xfrm>
            <a:off x="4519939" y="314073"/>
            <a:ext cx="4452995" cy="516547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for 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DISCUSS</a:t>
            </a:r>
            <a:r>
              <a:rPr lang="en-US" dirty="0" smtClean="0"/>
              <a:t> </a:t>
            </a:r>
            <a:r>
              <a:rPr lang="en-US" dirty="0" err="1" smtClean="0"/>
              <a:t>wHY</a:t>
            </a:r>
            <a:r>
              <a:rPr lang="en-US" dirty="0" smtClean="0"/>
              <a:t> DIVERSITY OF LIFE IMPORTANT?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b="0" dirty="0">
              <a:latin typeface="+mj-lt"/>
            </a:endParaRPr>
          </a:p>
          <a:p>
            <a:r>
              <a:rPr lang="en-US" sz="2800" b="0" u="sng" dirty="0" smtClean="0">
                <a:latin typeface="+mj-lt"/>
              </a:rPr>
              <a:t>DISCUSS</a:t>
            </a:r>
            <a:r>
              <a:rPr lang="en-US" sz="2800" b="0" dirty="0" smtClean="0">
                <a:latin typeface="+mj-lt"/>
              </a:rPr>
              <a:t> How are humans causing THE DIVERSITY OF LIFE ON EARTH TO CHANGE?</a:t>
            </a:r>
            <a:endParaRPr lang="en-US" sz="2800" b="0" dirty="0">
              <a:latin typeface="+mj-lt"/>
            </a:endParaRPr>
          </a:p>
          <a:p>
            <a:endParaRPr lang="en-US" sz="2800" b="0" dirty="0" smtClean="0">
              <a:latin typeface="+mj-lt"/>
            </a:endParaRPr>
          </a:p>
          <a:p>
            <a:r>
              <a:rPr lang="en-US" sz="2800" b="0" dirty="0" smtClean="0">
                <a:latin typeface="+mj-lt"/>
              </a:rPr>
              <a:t>WHAT CAN WE DO TO HELP or HURT?</a:t>
            </a:r>
          </a:p>
          <a:p>
            <a:endParaRPr lang="en-US" sz="2800" b="0" dirty="0">
              <a:latin typeface="+mj-lt"/>
            </a:endParaRPr>
          </a:p>
          <a:p>
            <a:r>
              <a:rPr lang="en-US" sz="2800" b="0" dirty="0" smtClean="0">
                <a:latin typeface="+mj-lt"/>
              </a:rPr>
              <a:t>Bio –life</a:t>
            </a:r>
          </a:p>
          <a:p>
            <a:r>
              <a:rPr lang="en-US" sz="2800" b="0" dirty="0" smtClean="0">
                <a:latin typeface="+mj-lt"/>
              </a:rPr>
              <a:t>Diversity- different</a:t>
            </a:r>
            <a:endParaRPr lang="en-US" sz="2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3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are ALL THESE SPECIES important?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More biodiversity is better for us all!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Because……………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8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Benefits of Biodiversity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96770" y="1081027"/>
            <a:ext cx="4146630" cy="5091173"/>
          </a:xfrm>
        </p:spPr>
        <p:txBody>
          <a:bodyPr rtlCol="0"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u="sng" kern="0" dirty="0" smtClean="0">
                <a:solidFill>
                  <a:srgbClr val="000000"/>
                </a:solidFill>
                <a:latin typeface="Times New Roman" pitchFamily="18" charset="0"/>
              </a:rPr>
              <a:t>Ecosystem services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u="sng" kern="0" dirty="0" smtClean="0">
                <a:solidFill>
                  <a:srgbClr val="000000"/>
                </a:solidFill>
                <a:latin typeface="Times New Roman" pitchFamily="18" charset="0"/>
              </a:rPr>
              <a:t>Cleaning water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u="sng" kern="0" dirty="0" smtClean="0">
                <a:solidFill>
                  <a:srgbClr val="000000"/>
                </a:solidFill>
                <a:latin typeface="Times New Roman" pitchFamily="18" charset="0"/>
              </a:rPr>
              <a:t>Cleaning air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u="sng" kern="0" dirty="0" smtClean="0">
                <a:solidFill>
                  <a:srgbClr val="000000"/>
                </a:solidFill>
                <a:latin typeface="Times New Roman" pitchFamily="18" charset="0"/>
              </a:rPr>
              <a:t>Habitat &amp; breeding areas for wildlife</a:t>
            </a:r>
          </a:p>
          <a:p>
            <a:pPr eaLnBrk="1" hangingPunct="1">
              <a:buFontTx/>
              <a:buChar char="•"/>
              <a:defRPr/>
            </a:pPr>
            <a:r>
              <a:rPr lang="en-US" u="sng" kern="0" dirty="0" smtClean="0">
                <a:solidFill>
                  <a:srgbClr val="000000"/>
                </a:solidFill>
                <a:latin typeface="Times New Roman" pitchFamily="18" charset="0"/>
              </a:rPr>
              <a:t>Aesthetic (</a:t>
            </a:r>
            <a:r>
              <a:rPr lang="en-US" b="0" u="sng" kern="0" dirty="0" smtClean="0">
                <a:solidFill>
                  <a:srgbClr val="000000"/>
                </a:solidFill>
                <a:latin typeface="Times New Roman" pitchFamily="18" charset="0"/>
              </a:rPr>
              <a:t>beauty and cultural benefits</a:t>
            </a:r>
            <a:r>
              <a:rPr lang="en-US" u="sng" kern="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buFontTx/>
              <a:buChar char="•"/>
              <a:defRPr/>
            </a:pPr>
            <a:r>
              <a:rPr lang="en-US" u="sng" kern="0" dirty="0" smtClean="0">
                <a:solidFill>
                  <a:srgbClr val="000000"/>
                </a:solidFill>
                <a:latin typeface="Times New Roman" pitchFamily="18" charset="0"/>
              </a:rPr>
              <a:t> Food</a:t>
            </a:r>
          </a:p>
          <a:p>
            <a:pPr eaLnBrk="1" hangingPunct="1">
              <a:buFontTx/>
              <a:buChar char="•"/>
              <a:defRPr/>
            </a:pPr>
            <a:r>
              <a:rPr lang="en-US" u="sng" kern="0" dirty="0" smtClean="0">
                <a:solidFill>
                  <a:srgbClr val="000000"/>
                </a:solidFill>
                <a:latin typeface="Times New Roman" pitchFamily="18" charset="0"/>
              </a:rPr>
              <a:t>Resources</a:t>
            </a:r>
            <a:endParaRPr lang="en-US" u="sng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u="sng" kern="0" dirty="0" smtClean="0">
                <a:solidFill>
                  <a:srgbClr val="000000"/>
                </a:solidFill>
                <a:latin typeface="Times New Roman" pitchFamily="18" charset="0"/>
              </a:rPr>
              <a:t>Medicines</a:t>
            </a:r>
          </a:p>
          <a:p>
            <a:pPr eaLnBrk="1" hangingPunct="1">
              <a:buFontTx/>
              <a:buChar char="•"/>
              <a:defRPr/>
            </a:pPr>
            <a:r>
              <a:rPr lang="en-US" u="sng" kern="0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u="sng" kern="0" dirty="0" smtClean="0">
                <a:solidFill>
                  <a:srgbClr val="000000"/>
                </a:solidFill>
                <a:latin typeface="Times New Roman" pitchFamily="18" charset="0"/>
              </a:rPr>
              <a:t>obs, Tourism)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Baskerville Old Face" pitchFamily="18" charset="0"/>
            </a:endParaRPr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latin typeface="Baskerville Old Face" pitchFamily="18" charset="0"/>
              </a:rPr>
              <a:t>Biodiversity.ppt</a:t>
            </a: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136A981-C54A-4029-9B76-CA9185D71BA0}" type="slidenum">
              <a:rPr lang="en-US" altLang="en-US" sz="1400" smtClean="0">
                <a:latin typeface="Baskerville Old Face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400" smtClean="0">
              <a:latin typeface="Baskerville Old Face" pitchFamily="18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38" y="1600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81027"/>
            <a:ext cx="4667624" cy="473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9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Natural Resources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>
          <a:xfrm>
            <a:off x="1066800" y="1371600"/>
            <a:ext cx="7010400" cy="4754563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Vital economic natural resources</a:t>
            </a:r>
          </a:p>
          <a:p>
            <a:pPr lvl="1" eaLnBrk="1" hangingPunct="1"/>
            <a:r>
              <a:rPr lang="en-US" altLang="en-US" sz="2000" u="sng" dirty="0" smtClean="0">
                <a:latin typeface="Times New Roman" pitchFamily="18" charset="0"/>
                <a:cs typeface="Times New Roman" pitchFamily="18" charset="0"/>
              </a:rPr>
              <a:t>Renewable</a:t>
            </a:r>
          </a:p>
          <a:p>
            <a:pPr lvl="2"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Forests (plants, wildlife) </a:t>
            </a:r>
          </a:p>
          <a:p>
            <a:pPr lvl="2"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Soils </a:t>
            </a:r>
          </a:p>
          <a:p>
            <a:pPr lvl="2"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Fresh water (lakes, rivers)</a:t>
            </a:r>
          </a:p>
          <a:p>
            <a:pPr lvl="2"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Wildlife and fisheries</a:t>
            </a:r>
          </a:p>
          <a:p>
            <a:pPr lvl="2"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Rangeland pastures </a:t>
            </a:r>
          </a:p>
          <a:p>
            <a:pPr lvl="1" eaLnBrk="1" hangingPunct="1"/>
            <a:r>
              <a:rPr lang="en-US" altLang="en-US" sz="2000" u="sng" dirty="0" smtClean="0">
                <a:latin typeface="Times New Roman" pitchFamily="18" charset="0"/>
                <a:cs typeface="Times New Roman" pitchFamily="18" charset="0"/>
              </a:rPr>
              <a:t>Nonrenewable</a:t>
            </a:r>
          </a:p>
          <a:p>
            <a:pPr lvl="2"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Minerals </a:t>
            </a:r>
          </a:p>
          <a:p>
            <a:pPr lvl="2"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Fossil Fuels</a:t>
            </a:r>
          </a:p>
          <a:p>
            <a:pPr lvl="2"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Baskerville Old Face" pitchFamily="18" charset="0"/>
            </a:endParaRPr>
          </a:p>
        </p:txBody>
      </p:sp>
      <p:sp>
        <p:nvSpPr>
          <p:cNvPr id="614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latin typeface="Baskerville Old Face" pitchFamily="18" charset="0"/>
              </a:rPr>
              <a:t>Biodiversity.ppt</a:t>
            </a: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E2DED5A-CB36-4CD5-BA48-5A96236BC5F9}" type="slidenum">
              <a:rPr lang="en-US" altLang="en-US" sz="1400" smtClean="0">
                <a:latin typeface="Baskerville Old Face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40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Benefits of Biodiversity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7924800" cy="914400"/>
          </a:xfrm>
        </p:spPr>
        <p:txBody>
          <a:bodyPr rtlCol="0"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</a:rPr>
              <a:t>New food sources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</a:rPr>
              <a:t>Grains, fruits, vegetables, meat, fish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latin typeface="Baskerville Old Face" pitchFamily="18" charset="0"/>
              </a:rPr>
              <a:t>16 June 2010</a:t>
            </a: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latin typeface="Baskerville Old Face" pitchFamily="18" charset="0"/>
              </a:rPr>
              <a:t>Biodiversity.ppt</a:t>
            </a: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F7FAFE-054C-453E-A14A-4601138AB8CB}" type="slidenum">
              <a:rPr lang="en-US" altLang="en-US" sz="1400" smtClean="0">
                <a:latin typeface="Baskerville Old Face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z="1400" smtClean="0">
              <a:latin typeface="Baskerville Old Face" pitchFamily="18" charset="0"/>
            </a:endParaRPr>
          </a:p>
        </p:txBody>
      </p:sp>
      <p:pic>
        <p:nvPicPr>
          <p:cNvPr id="8199" name="Picture 3" descr="E:\Assets\Chapter_11\Images\Art_Labeled\11_17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6334" y="1701478"/>
            <a:ext cx="5440101" cy="4583644"/>
          </a:xfrm>
          <a:noFill/>
        </p:spPr>
      </p:pic>
      <p:pic>
        <p:nvPicPr>
          <p:cNvPr id="8200" name="Picture 4" descr="E:\Assets\Chapter_11\Images\Art_Labeled\11_17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8" y="1701478"/>
            <a:ext cx="4436129" cy="458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1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Benefits of Biodiversity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02088" y="1600200"/>
            <a:ext cx="3941312" cy="4572000"/>
          </a:xfrm>
        </p:spPr>
        <p:txBody>
          <a:bodyPr rtlCol="0">
            <a:norm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Times New Roman" pitchFamily="18" charset="0"/>
              </a:rPr>
              <a:t>Medicines </a:t>
            </a:r>
            <a:r>
              <a:rPr lang="en-US" b="0" kern="0" dirty="0" smtClean="0">
                <a:solidFill>
                  <a:srgbClr val="000000"/>
                </a:solidFill>
                <a:latin typeface="Times New Roman" pitchFamily="18" charset="0"/>
              </a:rPr>
              <a:t>from, p</a:t>
            </a:r>
            <a:r>
              <a:rPr lang="en-US" sz="2800" b="0" kern="0" dirty="0" smtClean="0">
                <a:solidFill>
                  <a:srgbClr val="000000"/>
                </a:solidFill>
                <a:latin typeface="Times New Roman" pitchFamily="18" charset="0"/>
              </a:rPr>
              <a:t>lants</a:t>
            </a:r>
            <a:r>
              <a:rPr lang="en-US" b="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US" b="0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endParaRPr lang="en-US" b="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b="0" kern="0" dirty="0" smtClean="0">
                <a:solidFill>
                  <a:srgbClr val="000000"/>
                </a:solidFill>
                <a:latin typeface="Times New Roman" pitchFamily="18" charset="0"/>
              </a:rPr>
              <a:t>Also j</a:t>
            </a:r>
            <a:r>
              <a:rPr lang="en-US" sz="2800" b="0" kern="0" dirty="0" smtClean="0">
                <a:solidFill>
                  <a:srgbClr val="000000"/>
                </a:solidFill>
                <a:latin typeface="Times New Roman" pitchFamily="18" charset="0"/>
              </a:rPr>
              <a:t>ellyfish </a:t>
            </a:r>
          </a:p>
          <a:p>
            <a:pPr marL="0" indent="0" eaLnBrk="1" hangingPunct="1">
              <a:defRPr/>
            </a:pPr>
            <a:r>
              <a:rPr lang="en-US" b="0" kern="0" dirty="0" smtClean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sz="2800" b="0" kern="0" dirty="0" smtClean="0">
                <a:solidFill>
                  <a:srgbClr val="000000"/>
                </a:solidFill>
                <a:latin typeface="Times New Roman" pitchFamily="18" charset="0"/>
              </a:rPr>
              <a:t>&amp; sea anemones</a:t>
            </a:r>
            <a:r>
              <a:rPr lang="en-US" sz="2800" kern="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>
              <a:buFontTx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Baskerville Old Face" pitchFamily="18" charset="0"/>
            </a:endParaRPr>
          </a:p>
        </p:txBody>
      </p:sp>
      <p:sp>
        <p:nvSpPr>
          <p:cNvPr id="922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latin typeface="Baskerville Old Face" pitchFamily="18" charset="0"/>
              </a:rPr>
              <a:t>Biodiversity.ppt</a:t>
            </a:r>
          </a:p>
        </p:txBody>
      </p:sp>
      <p:sp>
        <p:nvSpPr>
          <p:cNvPr id="92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18AE2B-0196-4514-B964-E03792684125}" type="slidenum">
              <a:rPr lang="en-US" altLang="en-US" sz="1400" smtClean="0">
                <a:latin typeface="Baskerville Old Face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z="1400" smtClean="0">
              <a:latin typeface="Baskerville Old Face" pitchFamily="18" charset="0"/>
            </a:endParaRPr>
          </a:p>
        </p:txBody>
      </p:sp>
      <p:pic>
        <p:nvPicPr>
          <p:cNvPr id="9223" name="Picture 2" descr="E:\Assets\Chapter_11\Images\Art_Labeled\11_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6658" y="914400"/>
            <a:ext cx="5787342" cy="5330825"/>
          </a:xfrm>
          <a:noFill/>
        </p:spPr>
      </p:pic>
    </p:spTree>
    <p:extLst>
      <p:ext uri="{BB962C8B-B14F-4D97-AF65-F5344CB8AC3E}">
        <p14:creationId xmlns:p14="http://schemas.microsoft.com/office/powerpoint/2010/main" val="37040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Threats to Biodiversity</a:t>
            </a:r>
          </a:p>
        </p:txBody>
      </p:sp>
      <p:sp>
        <p:nvSpPr>
          <p:cNvPr id="12291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099595"/>
            <a:ext cx="4343400" cy="484400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Extinction and Population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eductions</a:t>
            </a:r>
          </a:p>
          <a:p>
            <a:pPr lvl="1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Hunting and overharvesting</a:t>
            </a:r>
          </a:p>
          <a:p>
            <a:pPr lvl="2" eaLnBrk="1" hangingPunct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Tiger</a:t>
            </a:r>
          </a:p>
          <a:p>
            <a:pPr lvl="2" eaLnBrk="1" hangingPunct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Dodo bird</a:t>
            </a:r>
          </a:p>
          <a:p>
            <a:pPr lvl="2" eaLnBrk="1" hangingPunct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Whales</a:t>
            </a:r>
          </a:p>
          <a:p>
            <a:pPr lvl="2" eaLnBrk="1" hangingPunct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Sharks </a:t>
            </a:r>
          </a:p>
          <a:p>
            <a:pPr lvl="1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Habitat loss, deforestation, urban development 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Baskerville Old Face" pitchFamily="18" charset="0"/>
            </a:endParaRP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latin typeface="Baskerville Old Face" pitchFamily="18" charset="0"/>
              </a:rPr>
              <a:t>Biodiversity.ppt</a:t>
            </a:r>
          </a:p>
        </p:txBody>
      </p:sp>
      <p:sp>
        <p:nvSpPr>
          <p:cNvPr id="122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29C1ACB-FC1E-4C5D-A0AD-90F663C8CDCD}" type="slidenum">
              <a:rPr lang="en-US" altLang="en-US" sz="1400" smtClean="0">
                <a:latin typeface="Baskerville Old Face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400" smtClean="0">
              <a:latin typeface="Baskerville Old Face" pitchFamily="18" charset="0"/>
            </a:endParaRPr>
          </a:p>
        </p:txBody>
      </p:sp>
      <p:pic>
        <p:nvPicPr>
          <p:cNvPr id="12295" name="Picture 2" descr="E:\Assets\Chapter_11\Images\Art_Labeled\11_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942" y="806368"/>
            <a:ext cx="4031015" cy="2693043"/>
          </a:xfrm>
          <a:noFill/>
        </p:spPr>
      </p:pic>
      <p:pic>
        <p:nvPicPr>
          <p:cNvPr id="12296" name="Picture 3" descr="E:\Assets\Chapter_11\Images\Photos\11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76" y="3499411"/>
            <a:ext cx="4366682" cy="274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75" y="1100628"/>
            <a:ext cx="8821391" cy="357984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We covered adaptations in the last chapter.</a:t>
            </a:r>
          </a:p>
          <a:p>
            <a:r>
              <a:rPr lang="en-US" sz="2200" dirty="0" smtClean="0"/>
              <a:t>Adaptations are characteristics that help an organism survive in its environment.</a:t>
            </a:r>
          </a:p>
          <a:p>
            <a:endParaRPr lang="en-US" sz="2200" dirty="0" smtClean="0"/>
          </a:p>
          <a:p>
            <a:r>
              <a:rPr lang="en-US" sz="2200" dirty="0" smtClean="0"/>
              <a:t>Some adaptations are physical. Give me some examples.</a:t>
            </a:r>
          </a:p>
          <a:p>
            <a:endParaRPr lang="en-US" sz="2200" dirty="0"/>
          </a:p>
          <a:p>
            <a:r>
              <a:rPr lang="en-US" sz="2200" dirty="0" smtClean="0"/>
              <a:t>Some adaptations are behavioral. Give me some examples.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88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Threats to Biodiversity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sz="half" idx="1"/>
          </p:nvPr>
        </p:nvSpPr>
        <p:spPr>
          <a:xfrm>
            <a:off x="402088" y="1752600"/>
            <a:ext cx="4322312" cy="419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Extinction and Population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eductions</a:t>
            </a:r>
          </a:p>
          <a:p>
            <a:pPr lvl="1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Pollution (air, water, soil)</a:t>
            </a:r>
          </a:p>
          <a:p>
            <a:pPr lvl="1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Climate change (global warming)</a:t>
            </a:r>
          </a:p>
          <a:p>
            <a:pPr lvl="1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Invasive species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latin typeface="Baskerville Old Face" pitchFamily="18" charset="0"/>
              </a:rPr>
              <a:t>16 June 2010</a:t>
            </a:r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latin typeface="Baskerville Old Face" pitchFamily="18" charset="0"/>
              </a:rPr>
              <a:t>Biodiversity.ppt</a:t>
            </a: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957E8C-01D5-4174-A0B1-3930718D73D7}" type="slidenum">
              <a:rPr lang="en-US" altLang="en-US" sz="1400" smtClean="0">
                <a:latin typeface="Baskerville Old Face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z="1400" smtClean="0">
              <a:latin typeface="Baskerville Old Face" pitchFamily="18" charset="0"/>
            </a:endParaRPr>
          </a:p>
        </p:txBody>
      </p:sp>
      <p:pic>
        <p:nvPicPr>
          <p:cNvPr id="13319" name="Picture 2" descr="E:\Assets\Chapter_11\Images\Photos\11_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1" y="1286719"/>
            <a:ext cx="4179558" cy="3574648"/>
          </a:xfrm>
          <a:noFill/>
        </p:spPr>
      </p:pic>
    </p:spTree>
    <p:extLst>
      <p:ext uri="{BB962C8B-B14F-4D97-AF65-F5344CB8AC3E}">
        <p14:creationId xmlns:p14="http://schemas.microsoft.com/office/powerpoint/2010/main" val="26537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22960" y="92598"/>
            <a:ext cx="7520940" cy="706056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Protecting Biodiversity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latin typeface="Baskerville Old Face" pitchFamily="18" charset="0"/>
              </a:rPr>
              <a:t>16 June 2010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latin typeface="Baskerville Old Face" pitchFamily="18" charset="0"/>
              </a:rPr>
              <a:t>Biodiversity.ppt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3EFF49B-395E-4EED-88F2-67AA2C85DA5B}" type="slidenum">
              <a:rPr lang="en-US" altLang="en-US" sz="1400" smtClean="0">
                <a:latin typeface="Baskerville Old Face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400" smtClean="0">
              <a:latin typeface="Baskerville Old Face" pitchFamily="18" charset="0"/>
            </a:endParaRPr>
          </a:p>
        </p:txBody>
      </p:sp>
      <p:sp>
        <p:nvSpPr>
          <p:cNvPr id="14342" name="Content Placeholder 6"/>
          <p:cNvSpPr>
            <a:spLocks noGrp="1"/>
          </p:cNvSpPr>
          <p:nvPr>
            <p:ph sz="half" idx="1"/>
          </p:nvPr>
        </p:nvSpPr>
        <p:spPr>
          <a:xfrm>
            <a:off x="254643" y="798654"/>
            <a:ext cx="4393557" cy="5297346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latin typeface="Times New Roman" pitchFamily="18" charset="0"/>
              </a:rPr>
              <a:t>How can </a:t>
            </a:r>
            <a:r>
              <a:rPr lang="en-US" altLang="en-US" sz="2200" u="sng" dirty="0" smtClean="0">
                <a:latin typeface="Times New Roman" pitchFamily="18" charset="0"/>
              </a:rPr>
              <a:t>WE</a:t>
            </a:r>
            <a:r>
              <a:rPr lang="en-US" altLang="en-US" sz="2200" dirty="0" smtClean="0">
                <a:latin typeface="Times New Roman" pitchFamily="18" charset="0"/>
              </a:rPr>
              <a:t> Protect Biodiversity?</a:t>
            </a:r>
          </a:p>
          <a:p>
            <a:pPr lvl="1" eaLnBrk="1" hangingPunct="1"/>
            <a:r>
              <a:rPr lang="en-US" altLang="en-US" sz="2200" dirty="0" smtClean="0">
                <a:latin typeface="Times New Roman" pitchFamily="18" charset="0"/>
              </a:rPr>
              <a:t>Stop overharvesting</a:t>
            </a:r>
          </a:p>
          <a:p>
            <a:pPr lvl="2"/>
            <a:r>
              <a:rPr lang="en-US" altLang="en-US" sz="2200" dirty="0" smtClean="0">
                <a:latin typeface="Times New Roman" pitchFamily="18" charset="0"/>
              </a:rPr>
              <a:t>Hunting &amp; fishing laws </a:t>
            </a:r>
          </a:p>
          <a:p>
            <a:pPr lvl="3" eaLnBrk="1" hangingPunct="1"/>
            <a:r>
              <a:rPr lang="en-US" altLang="en-US" sz="2200" dirty="0" smtClean="0">
                <a:latin typeface="Times New Roman" pitchFamily="18" charset="0"/>
              </a:rPr>
              <a:t>in developing nations?</a:t>
            </a:r>
          </a:p>
          <a:p>
            <a:pPr lvl="1" eaLnBrk="1" hangingPunct="1"/>
            <a:r>
              <a:rPr lang="en-US" altLang="en-US" sz="2200" dirty="0" smtClean="0">
                <a:latin typeface="Times New Roman" pitchFamily="18" charset="0"/>
              </a:rPr>
              <a:t>Protect habitat </a:t>
            </a:r>
          </a:p>
          <a:p>
            <a:pPr lvl="2" eaLnBrk="1" hangingPunct="1"/>
            <a:r>
              <a:rPr lang="en-US" altLang="en-US" sz="2200" dirty="0" smtClean="0">
                <a:latin typeface="Times New Roman" pitchFamily="18" charset="0"/>
              </a:rPr>
              <a:t>Refuges, parks, preserves</a:t>
            </a:r>
          </a:p>
          <a:p>
            <a:pPr lvl="1" eaLnBrk="1" hangingPunct="1"/>
            <a:r>
              <a:rPr lang="en-US" altLang="en-US" sz="2200" dirty="0" smtClean="0">
                <a:latin typeface="Times New Roman" pitchFamily="18" charset="0"/>
              </a:rPr>
              <a:t>Endangered Species Act of 1973</a:t>
            </a:r>
          </a:p>
          <a:p>
            <a:pPr lvl="1" eaLnBrk="1" hangingPunct="1"/>
            <a:r>
              <a:rPr lang="en-US" altLang="en-US" sz="2200" dirty="0" smtClean="0">
                <a:latin typeface="Times New Roman" pitchFamily="18" charset="0"/>
              </a:rPr>
              <a:t>Reduce, Reuse, Recycle</a:t>
            </a:r>
          </a:p>
          <a:p>
            <a:pPr lvl="1" eaLnBrk="1" hangingPunct="1"/>
            <a:r>
              <a:rPr lang="en-US" altLang="en-US" sz="2200" dirty="0" smtClean="0">
                <a:latin typeface="Times New Roman" pitchFamily="18" charset="0"/>
              </a:rPr>
              <a:t>Educate</a:t>
            </a:r>
          </a:p>
          <a:p>
            <a:pPr lvl="1" eaLnBrk="1" hangingPunct="1"/>
            <a:r>
              <a:rPr lang="en-US" altLang="en-US" sz="2200" dirty="0" smtClean="0">
                <a:latin typeface="Times New Roman" pitchFamily="18" charset="0"/>
              </a:rPr>
              <a:t>Control chemical runoff</a:t>
            </a:r>
          </a:p>
          <a:p>
            <a:pPr lvl="1" eaLnBrk="1" hangingPunct="1"/>
            <a:endParaRPr lang="en-US" altLang="en-US" dirty="0" smtClean="0">
              <a:latin typeface="Times New Roman" pitchFamily="18" charset="0"/>
            </a:endParaRPr>
          </a:p>
          <a:p>
            <a:pPr lvl="1" eaLnBrk="1" hangingPunct="1"/>
            <a:endParaRPr lang="en-US" altLang="en-US" dirty="0" smtClean="0">
              <a:latin typeface="Times New Roman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14343" name="Picture 2" descr="E:\Assets\Chapter_16\Images\Photos\16_00-C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891251"/>
            <a:ext cx="4495800" cy="4012195"/>
          </a:xfrm>
          <a:noFill/>
        </p:spPr>
      </p:pic>
    </p:spTree>
    <p:extLst>
      <p:ext uri="{BB962C8B-B14F-4D97-AF65-F5344CB8AC3E}">
        <p14:creationId xmlns:p14="http://schemas.microsoft.com/office/powerpoint/2010/main" val="10938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88" y="1100628"/>
            <a:ext cx="9048411" cy="384232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Striped coloring for           Long </a:t>
            </a:r>
            <a:r>
              <a:rPr lang="en-US" sz="2200" dirty="0"/>
              <a:t>neck to reach </a:t>
            </a:r>
            <a:r>
              <a:rPr lang="en-US" sz="2200" dirty="0" smtClean="0"/>
              <a:t>            </a:t>
            </a:r>
            <a:r>
              <a:rPr lang="en-US" sz="2200" dirty="0"/>
              <a:t>Long beak to get </a:t>
            </a:r>
            <a:r>
              <a:rPr lang="en-US" sz="2200" dirty="0" smtClean="0"/>
              <a:t>                                                                     camouflage.                   leaves </a:t>
            </a:r>
            <a:r>
              <a:rPr lang="en-US" sz="2200" dirty="0"/>
              <a:t>on a tree</a:t>
            </a:r>
            <a:r>
              <a:rPr lang="en-US" sz="2200" dirty="0" smtClean="0"/>
              <a:t>.              termites </a:t>
            </a:r>
            <a:r>
              <a:rPr lang="en-US" sz="2200" dirty="0"/>
              <a:t>out of a tree.</a:t>
            </a:r>
          </a:p>
          <a:p>
            <a:endParaRPr lang="en-US" sz="2200" dirty="0"/>
          </a:p>
          <a:p>
            <a:r>
              <a:rPr lang="en-US" sz="2200" dirty="0" smtClean="0"/>
              <a:t> </a:t>
            </a:r>
          </a:p>
          <a:p>
            <a:endParaRPr lang="en-US" sz="2200" dirty="0" smtClean="0"/>
          </a:p>
        </p:txBody>
      </p:sp>
      <p:pic>
        <p:nvPicPr>
          <p:cNvPr id="4" name="Picture 3" descr="strip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" y="1947610"/>
            <a:ext cx="2553560" cy="2715178"/>
          </a:xfrm>
          <a:prstGeom prst="rect">
            <a:avLst/>
          </a:prstGeom>
        </p:spPr>
      </p:pic>
      <p:pic>
        <p:nvPicPr>
          <p:cNvPr id="5" name="Picture 4" descr="giraff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69" y="2111470"/>
            <a:ext cx="3260005" cy="2439835"/>
          </a:xfrm>
          <a:prstGeom prst="rect">
            <a:avLst/>
          </a:prstGeom>
        </p:spPr>
      </p:pic>
      <p:pic>
        <p:nvPicPr>
          <p:cNvPr id="6" name="Picture 5" descr="woodpeck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62" y="2357260"/>
            <a:ext cx="2876449" cy="20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99" y="1100628"/>
            <a:ext cx="8862357" cy="357984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Bower bird building	 Bird pretending to be hurt      Cougar stalking	   nest for mate              to protect her young                    prey</a:t>
            </a:r>
            <a:endParaRPr lang="en-US" sz="2200" dirty="0"/>
          </a:p>
        </p:txBody>
      </p:sp>
      <p:pic>
        <p:nvPicPr>
          <p:cNvPr id="4" name="Picture 3" descr="bower bi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9" y="2076059"/>
            <a:ext cx="2867048" cy="2137125"/>
          </a:xfrm>
          <a:prstGeom prst="rect">
            <a:avLst/>
          </a:prstGeom>
        </p:spPr>
      </p:pic>
      <p:pic>
        <p:nvPicPr>
          <p:cNvPr id="5" name="Picture 4" descr="hurt bi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85" y="1980474"/>
            <a:ext cx="2770135" cy="2232710"/>
          </a:xfrm>
          <a:prstGeom prst="rect">
            <a:avLst/>
          </a:prstGeom>
        </p:spPr>
      </p:pic>
      <p:pic>
        <p:nvPicPr>
          <p:cNvPr id="6" name="Picture 5" descr="couga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09" y="2001519"/>
            <a:ext cx="2974818" cy="22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32142" y="1097280"/>
            <a:ext cx="3791218" cy="3712464"/>
          </a:xfrm>
        </p:spPr>
        <p:txBody>
          <a:bodyPr>
            <a:normAutofit lnSpcReduction="10000"/>
          </a:bodyPr>
          <a:lstStyle/>
          <a:p>
            <a:r>
              <a:rPr lang="en-US" sz="2200" u="sng" dirty="0" smtClean="0"/>
              <a:t>Speciation = The formation of a new species as a result of changes over time.</a:t>
            </a:r>
          </a:p>
          <a:p>
            <a:endParaRPr lang="en-US" sz="2200" u="sng" dirty="0"/>
          </a:p>
          <a:p>
            <a:pPr>
              <a:buFont typeface="Arial"/>
              <a:buChar char="•"/>
            </a:pPr>
            <a:r>
              <a:rPr lang="en-US" sz="2200" dirty="0" smtClean="0"/>
              <a:t>Separation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Adaptation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64898" y="1097280"/>
            <a:ext cx="4820358" cy="392759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200" dirty="0" smtClean="0"/>
              <a:t>A group in a species becomes separated form the original group (isolation). The group forms a new population.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Over time they adapt to their new environment.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Eventually, the new population and original population differ so greatly, they can no longer mate successfully.                                 They are now a </a:t>
            </a:r>
            <a:r>
              <a:rPr lang="en-US" sz="2200" u="sng" dirty="0" smtClean="0"/>
              <a:t>new</a:t>
            </a:r>
            <a:r>
              <a:rPr lang="en-US" sz="2200" dirty="0" smtClean="0"/>
              <a:t> species.</a:t>
            </a:r>
          </a:p>
          <a:p>
            <a:pPr marL="457200" indent="-457200">
              <a:buAutoNum type="arabicPeriod"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speciation</a:t>
            </a:r>
            <a:endParaRPr lang="en-U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2" y="3808072"/>
            <a:ext cx="4131514" cy="289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0209" y="1097280"/>
            <a:ext cx="3873151" cy="371246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Male elephants have tusks, but occasionally males are born with no tusks.</a:t>
            </a:r>
          </a:p>
          <a:p>
            <a:r>
              <a:rPr lang="en-US" sz="2200" u="sng" dirty="0" smtClean="0"/>
              <a:t>Hunters kill the elephants with tusks, so the elephants born with no tusks are left to reproduce.</a:t>
            </a:r>
          </a:p>
          <a:p>
            <a:r>
              <a:rPr lang="en-US" sz="2200" u="sng" dirty="0" smtClean="0"/>
              <a:t>Their offspring will not have tusks.</a:t>
            </a:r>
            <a:endParaRPr lang="en-US" sz="2200" u="sng" dirty="0"/>
          </a:p>
        </p:txBody>
      </p:sp>
      <p:pic>
        <p:nvPicPr>
          <p:cNvPr id="9" name="Content Placeholder 8" descr="tusk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8" b="-7628"/>
          <a:stretch>
            <a:fillRect/>
          </a:stretch>
        </p:blipFill>
        <p:spPr>
          <a:xfrm>
            <a:off x="4287798" y="892137"/>
            <a:ext cx="4670466" cy="407316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Adaptation to hunting</a:t>
            </a:r>
            <a:r>
              <a:rPr lang="en-US" dirty="0" smtClean="0"/>
              <a:t> (EX. Elephants)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to hunting</a:t>
            </a:r>
            <a:endParaRPr lang="en-US" dirty="0"/>
          </a:p>
        </p:txBody>
      </p:sp>
      <p:pic>
        <p:nvPicPr>
          <p:cNvPr id="6" name="Content Placeholder 5" descr="tusk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19597"/>
          <a:stretch>
            <a:fillRect/>
          </a:stretch>
        </p:blipFill>
        <p:spPr>
          <a:xfrm>
            <a:off x="4700588" y="1096963"/>
            <a:ext cx="4175125" cy="3713162"/>
          </a:xfrm>
        </p:spPr>
      </p:pic>
      <p:pic>
        <p:nvPicPr>
          <p:cNvPr id="8" name="Content Placeholder 7" descr="tusks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57" b="-37257"/>
          <a:stretch>
            <a:fillRect/>
          </a:stretch>
        </p:blipFill>
        <p:spPr>
          <a:xfrm>
            <a:off x="192339" y="365760"/>
            <a:ext cx="4393157" cy="5096062"/>
          </a:xfrm>
        </p:spPr>
      </p:pic>
    </p:spTree>
    <p:extLst>
      <p:ext uri="{BB962C8B-B14F-4D97-AF65-F5344CB8AC3E}">
        <p14:creationId xmlns:p14="http://schemas.microsoft.com/office/powerpoint/2010/main" val="784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usks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18" b="-22318"/>
          <a:stretch>
            <a:fillRect/>
          </a:stretch>
        </p:blipFill>
        <p:spPr>
          <a:xfrm>
            <a:off x="150812" y="600800"/>
            <a:ext cx="4670172" cy="447869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to hunting</a:t>
            </a:r>
            <a:endParaRPr lang="en-US" dirty="0"/>
          </a:p>
        </p:txBody>
      </p:sp>
      <p:pic>
        <p:nvPicPr>
          <p:cNvPr id="8" name="Content Placeholder 4" descr="tusks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98" b="-27298"/>
          <a:stretch>
            <a:fillRect/>
          </a:stretch>
        </p:blipFill>
        <p:spPr>
          <a:xfrm>
            <a:off x="4891185" y="455006"/>
            <a:ext cx="4121375" cy="4780795"/>
          </a:xfrm>
        </p:spPr>
      </p:pic>
    </p:spTree>
    <p:extLst>
      <p:ext uri="{BB962C8B-B14F-4D97-AF65-F5344CB8AC3E}">
        <p14:creationId xmlns:p14="http://schemas.microsoft.com/office/powerpoint/2010/main" val="34948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8486" y="1097279"/>
            <a:ext cx="3804874" cy="3845669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Many crops must be sprayed with insecticide to kill the bugs, and protect the crops.</a:t>
            </a:r>
          </a:p>
          <a:p>
            <a:r>
              <a:rPr lang="en-US" sz="2200" u="sng" dirty="0" smtClean="0"/>
              <a:t>Occasionally, a bug is born resistant, so it will not be killed, and survives to reproduce.</a:t>
            </a:r>
            <a:br>
              <a:rPr lang="en-US" sz="2200" u="sng" dirty="0" smtClean="0"/>
            </a:br>
            <a:endParaRPr lang="en-US" sz="2200" u="sng" dirty="0" smtClean="0"/>
          </a:p>
          <a:p>
            <a:r>
              <a:rPr lang="en-US" sz="2200" u="sng" dirty="0" smtClean="0"/>
              <a:t>Its offspring will also be insecticide resistant.</a:t>
            </a:r>
          </a:p>
          <a:p>
            <a:r>
              <a:rPr lang="en-US" sz="2200" dirty="0" smtClean="0"/>
              <a:t> </a:t>
            </a:r>
          </a:p>
          <a:p>
            <a:endParaRPr lang="en-US" dirty="0"/>
          </a:p>
        </p:txBody>
      </p:sp>
      <p:pic>
        <p:nvPicPr>
          <p:cNvPr id="5" name="Content Placeholder 4" descr="bu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58" b="-37858"/>
          <a:stretch>
            <a:fillRect/>
          </a:stretch>
        </p:blipFill>
        <p:spPr>
          <a:xfrm>
            <a:off x="4151243" y="220119"/>
            <a:ext cx="4670148" cy="54173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Insecticide resistance</a:t>
            </a:r>
            <a:r>
              <a:rPr lang="en-US" dirty="0" smtClean="0"/>
              <a:t> (EX. Crops)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880</TotalTime>
  <Words>619</Words>
  <Application>Microsoft Office PowerPoint</Application>
  <PresentationFormat>On-screen Show (4:3)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Baskerville Old Face</vt:lpstr>
      <vt:lpstr>Franklin Gothic Book</vt:lpstr>
      <vt:lpstr>Franklin Gothic Medium</vt:lpstr>
      <vt:lpstr>Times New Roman</vt:lpstr>
      <vt:lpstr>Tunga</vt:lpstr>
      <vt:lpstr>Wingdings</vt:lpstr>
      <vt:lpstr>Angles</vt:lpstr>
      <vt:lpstr>Chapter 4 Vocabulary</vt:lpstr>
      <vt:lpstr>Adaptations</vt:lpstr>
      <vt:lpstr>Physical adaptations</vt:lpstr>
      <vt:lpstr>Behavioral adaptations</vt:lpstr>
      <vt:lpstr>speciation</vt:lpstr>
      <vt:lpstr>Adaptation to hunting (EX. Elephants)</vt:lpstr>
      <vt:lpstr>Adaptation to hunting</vt:lpstr>
      <vt:lpstr>Adaptation to hunting</vt:lpstr>
      <vt:lpstr>Insecticide resistance (EX. Crops)</vt:lpstr>
      <vt:lpstr>Insecticide resistance</vt:lpstr>
      <vt:lpstr>Competition for mates (EX. Birds)</vt:lpstr>
      <vt:lpstr>Competition for mates</vt:lpstr>
      <vt:lpstr>DISCUSS wHY DIVERSITY OF LIFE IMPORTANT?</vt:lpstr>
      <vt:lpstr>So why are ALL THESE SPECIES important?</vt:lpstr>
      <vt:lpstr>Benefits of Biodiversity</vt:lpstr>
      <vt:lpstr>Natural Resources</vt:lpstr>
      <vt:lpstr>Benefits of Biodiversity</vt:lpstr>
      <vt:lpstr>Benefits of Biodiversity</vt:lpstr>
      <vt:lpstr>Threats to Biodiversity</vt:lpstr>
      <vt:lpstr>Threats to Biodiversity</vt:lpstr>
      <vt:lpstr>Protecting Biodiversity</vt:lpstr>
    </vt:vector>
  </TitlesOfParts>
  <Company>CMCSS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over time</dc:title>
  <dc:creator>CMCSS CMCSS</dc:creator>
  <cp:lastModifiedBy>Kyle Mckinney</cp:lastModifiedBy>
  <cp:revision>38</cp:revision>
  <dcterms:created xsi:type="dcterms:W3CDTF">2013-03-17T23:22:12Z</dcterms:created>
  <dcterms:modified xsi:type="dcterms:W3CDTF">2017-03-21T19:48:28Z</dcterms:modified>
</cp:coreProperties>
</file>